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8229600" cx="14630400"/>
  <p:notesSz cx="8229600" cy="14630400"/>
  <p:embeddedFontLst>
    <p:embeddedFont>
      <p:font typeface="Inconsolata"/>
      <p:regular r:id="rId33"/>
      <p:bold r:id="rId34"/>
    </p:embeddedFont>
    <p:embeddedFont>
      <p:font typeface="Fira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DYmIFObK3ce2rXCqjwp4xehca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Inconsolata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FiraSans-regular.fntdata"/><Relationship Id="rId12" Type="http://schemas.openxmlformats.org/officeDocument/2006/relationships/slide" Target="slides/slide8.xml"/><Relationship Id="rId34" Type="http://schemas.openxmlformats.org/officeDocument/2006/relationships/font" Target="fonts/Inconsolata-bold.fntdata"/><Relationship Id="rId15" Type="http://schemas.openxmlformats.org/officeDocument/2006/relationships/slide" Target="slides/slide11.xml"/><Relationship Id="rId37" Type="http://schemas.openxmlformats.org/officeDocument/2006/relationships/font" Target="fonts/FiraSans-italic.fntdata"/><Relationship Id="rId14" Type="http://schemas.openxmlformats.org/officeDocument/2006/relationships/slide" Target="slides/slide10.xml"/><Relationship Id="rId36" Type="http://schemas.openxmlformats.org/officeDocument/2006/relationships/font" Target="fonts/FiraSans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ab2c2eea2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24ab2c2eea2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4ab2c2eea2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0da36d6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90da36d6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90da36d6b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f9ce8fd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90f9ce8fd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90f9ce8fd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8ebd9e91c_3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88ebd9e91c_3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88ebd9e91c_3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8ebd9e91c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88ebd9e91c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88ebd9e91c_2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8ebd9e91c_3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88ebd9e91c_3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88ebd9e91c_3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c05cfcdcc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c05cfcdcc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8c05cfcdcc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c9951a3a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4c9951a3a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4c9951a3a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8ebd9e91c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88ebd9e91c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88ebd9e91c_2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c9951a3a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c9951a3a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4c9951a3a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ab2c2eea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4ab2c2eea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4ab2c2eea2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c9951a3ad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c9951a3ad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4c9951a3ad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120ba376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120ba376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9120ba376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09763dde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2909763dde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909763dde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909763dde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909763dde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9763dde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09763dde4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2909763dde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909763dde4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09763dde4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2909763dde4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909763dde4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0f9ce8fd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90f9ce8fd9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90f9ce8fd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0f9ce8fd9_3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290f9ce8fd9_3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290f9ce8fd9_3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b2c2eea2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24ab2c2eea2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4ab2c2eea2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050a5a728_6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050a5a728_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9050a5a728_6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ab2c2eea2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4ab2c2eea2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4ab2c2eea2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ab2c2eea2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4ab2c2eea2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4ab2c2eea2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ab2c2eea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4ab2c2eea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4ab2c2eea2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8ebd9e91c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88ebd9e91c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88ebd9e91c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0f9ce8fd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90f9ce8fd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90f9ce8fd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8ebd9e91c_3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88ebd9e91c_3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88ebd9e91c_3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9050a5a728_6_2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g29050a5a728_6_2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g29050a5a728_6_2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9050a5a728_6_56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g29050a5a728_6_56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g29050a5a728_6_5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9050a5a728_6_6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9050a5a728_6_6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9050a5a728_6_25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g29050a5a728_6_2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9050a5a728_6_28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g29050a5a728_6_28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g29050a5a728_6_2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9050a5a728_6_32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g29050a5a728_6_32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g29050a5a728_6_32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g29050a5a728_6_3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9050a5a728_6_3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g29050a5a728_6_3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9050a5a728_6_40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g29050a5a728_6_40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g29050a5a728_6_4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9050a5a728_6_44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g29050a5a728_6_4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9050a5a728_6_47"/>
          <p:cNvSpPr/>
          <p:nvPr/>
        </p:nvSpPr>
        <p:spPr>
          <a:xfrm>
            <a:off x="7315200" y="40"/>
            <a:ext cx="7315200" cy="82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9050a5a728_6_47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g29050a5a728_6_47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g29050a5a728_6_47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29050a5a728_6_4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9050a5a728_6_53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g29050a5a728_6_5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9050a5a728_6_1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29050a5a728_6_17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Char char="●"/>
              <a:defRPr sz="2900">
                <a:solidFill>
                  <a:schemeClr val="lt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  <a:defRPr sz="2200">
                <a:solidFill>
                  <a:schemeClr val="lt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○"/>
              <a:defRPr sz="2200">
                <a:solidFill>
                  <a:schemeClr val="lt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■"/>
              <a:defRPr sz="2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g29050a5a728_6_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lt2"/>
                </a:solidFill>
              </a:defRPr>
            </a:lvl1pPr>
            <a:lvl2pPr lvl="1" algn="r">
              <a:buNone/>
              <a:defRPr sz="1600">
                <a:solidFill>
                  <a:schemeClr val="lt2"/>
                </a:solidFill>
              </a:defRPr>
            </a:lvl2pPr>
            <a:lvl3pPr lvl="2" algn="r">
              <a:buNone/>
              <a:defRPr sz="1600">
                <a:solidFill>
                  <a:schemeClr val="lt2"/>
                </a:solidFill>
              </a:defRPr>
            </a:lvl3pPr>
            <a:lvl4pPr lvl="3" algn="r">
              <a:buNone/>
              <a:defRPr sz="1600">
                <a:solidFill>
                  <a:schemeClr val="lt2"/>
                </a:solidFill>
              </a:defRPr>
            </a:lvl4pPr>
            <a:lvl5pPr lvl="4" algn="r">
              <a:buNone/>
              <a:defRPr sz="1600">
                <a:solidFill>
                  <a:schemeClr val="lt2"/>
                </a:solidFill>
              </a:defRPr>
            </a:lvl5pPr>
            <a:lvl6pPr lvl="5" algn="r">
              <a:buNone/>
              <a:defRPr sz="1600">
                <a:solidFill>
                  <a:schemeClr val="lt2"/>
                </a:solidFill>
              </a:defRPr>
            </a:lvl6pPr>
            <a:lvl7pPr lvl="6" algn="r">
              <a:buNone/>
              <a:defRPr sz="1600">
                <a:solidFill>
                  <a:schemeClr val="lt2"/>
                </a:solidFill>
              </a:defRPr>
            </a:lvl7pPr>
            <a:lvl8pPr lvl="7" algn="r">
              <a:buNone/>
              <a:defRPr sz="1600">
                <a:solidFill>
                  <a:schemeClr val="lt2"/>
                </a:solidFill>
              </a:defRPr>
            </a:lvl8pPr>
            <a:lvl9pPr lvl="8" algn="r">
              <a:buNone/>
              <a:defRPr sz="16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1700">
        <p14:gallery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sH05p8paBOY&amp;t=399s" TargetMode="External"/><Relationship Id="rId4" Type="http://schemas.openxmlformats.org/officeDocument/2006/relationships/hyperlink" Target="https://www.youtube.com/watch?v=sH05p8paBOY&amp;t=871s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youtu.be/V8j1oENVz00?si=X0dDwRJ3tnBdpDW1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7qv6PZNZcZolA9hU1xKdXyozNVqq7Rt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DOAt_6MLGVfzSbCVb02gx193j--5PO-T/view" TargetMode="External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s://github.com/pablorejo/pishing" TargetMode="External"/><Relationship Id="rId5" Type="http://schemas.openxmlformats.org/officeDocument/2006/relationships/hyperlink" Target="https://github.com/pablorejo/pish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homesecurityheroes.com/ai-password-cracking/?password=1234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"/>
          <p:cNvSpPr/>
          <p:nvPr/>
        </p:nvSpPr>
        <p:spPr>
          <a:xfrm>
            <a:off x="0" y="0"/>
            <a:ext cx="14630400" cy="83934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"/>
          <p:cNvSpPr/>
          <p:nvPr/>
        </p:nvSpPr>
        <p:spPr>
          <a:xfrm>
            <a:off x="6263175" y="3281550"/>
            <a:ext cx="7960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5249"/>
              <a:buFont typeface="Inconsolata"/>
              <a:buNone/>
            </a:pPr>
            <a:r>
              <a:rPr b="1" i="0" lang="en-US" sz="5549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Aplicaciones de la IA en la Ciberseguridad</a:t>
            </a:r>
            <a:endParaRPr b="0" i="0" sz="55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11822200" y="6863700"/>
            <a:ext cx="25929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187"/>
              <a:buFont typeface="Fira Sans"/>
              <a:buNone/>
            </a:pP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</a:t>
            </a:r>
            <a:r>
              <a:rPr b="1" i="0" lang="en-US" sz="1487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arcos </a:t>
            </a: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r>
              <a:rPr b="1" i="0" lang="en-US" sz="1487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iz </a:t>
            </a: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b="1" i="0" lang="en-US" sz="1487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ovoa</a:t>
            </a:r>
            <a:endParaRPr b="1" i="0" sz="1487" u="none" cap="none" strike="noStrike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187"/>
              <a:buFont typeface="Fira Sans"/>
              <a:buNone/>
            </a:pP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Pablo Pío Rejo Iglesias</a:t>
            </a:r>
            <a:endParaRPr b="1" sz="148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187"/>
              <a:buFont typeface="Fira Sans"/>
              <a:buNone/>
            </a:pP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Carlos Fernández Deus</a:t>
            </a:r>
            <a:endParaRPr b="1" sz="148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187"/>
              <a:buFont typeface="Fira Sans"/>
              <a:buNone/>
            </a:pPr>
            <a:r>
              <a:rPr b="1" lang="en-US" sz="148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Fernando Suena Collazo</a:t>
            </a:r>
            <a:endParaRPr b="1" sz="148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2187"/>
              <a:buFont typeface="Fira Sans"/>
              <a:buNone/>
            </a:pPr>
            <a:r>
              <a:t/>
            </a:r>
            <a:endParaRPr b="1" sz="218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reencoded.png" id="65" name="Google Shape;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0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ab2c2eea2_0_1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4ab2c2eea2_0_1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ab2c2eea2_0_114"/>
          <p:cNvSpPr/>
          <p:nvPr/>
        </p:nvSpPr>
        <p:spPr>
          <a:xfrm>
            <a:off x="2770225" y="527325"/>
            <a:ext cx="103239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9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3766"/>
              <a:buFont typeface="Inconsolata"/>
              <a:buNone/>
            </a:pPr>
            <a:r>
              <a:rPr b="1" lang="en-US" sz="3766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IAs maliciosas</a:t>
            </a:r>
            <a:endParaRPr b="0" i="0" sz="37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4ab2c2eea2_0_114"/>
          <p:cNvSpPr/>
          <p:nvPr/>
        </p:nvSpPr>
        <p:spPr>
          <a:xfrm>
            <a:off x="2804402" y="1404950"/>
            <a:ext cx="4449300" cy="2403600"/>
          </a:xfrm>
          <a:prstGeom prst="roundRect">
            <a:avLst>
              <a:gd fmla="val 2389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4ab2c2eea2_0_114"/>
          <p:cNvSpPr/>
          <p:nvPr/>
        </p:nvSpPr>
        <p:spPr>
          <a:xfrm>
            <a:off x="2927325" y="1505250"/>
            <a:ext cx="406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46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884"/>
              <a:buFont typeface="Inconsolata"/>
              <a:buNone/>
            </a:pPr>
            <a:r>
              <a:rPr b="1" lang="en-US" sz="208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FraudGPT</a:t>
            </a:r>
            <a:endParaRPr b="0" i="0" sz="20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4ab2c2eea2_0_114"/>
          <p:cNvSpPr/>
          <p:nvPr/>
        </p:nvSpPr>
        <p:spPr>
          <a:xfrm>
            <a:off x="2770225" y="2014525"/>
            <a:ext cx="44835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7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Crear páginas web (phising)</a:t>
            </a:r>
            <a:endParaRPr sz="17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7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Escribir código malicioso</a:t>
            </a:r>
            <a:endParaRPr sz="17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23850" lvl="0" marL="45720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7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Crear herramientas de piratería</a:t>
            </a:r>
            <a:endParaRPr b="0" i="0" sz="18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4ab2c2eea2_0_114"/>
          <p:cNvSpPr/>
          <p:nvPr/>
        </p:nvSpPr>
        <p:spPr>
          <a:xfrm>
            <a:off x="7376701" y="1404950"/>
            <a:ext cx="4449300" cy="2403600"/>
          </a:xfrm>
          <a:prstGeom prst="roundRect">
            <a:avLst>
              <a:gd fmla="val 2389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4ab2c2eea2_0_114"/>
          <p:cNvSpPr/>
          <p:nvPr/>
        </p:nvSpPr>
        <p:spPr>
          <a:xfrm>
            <a:off x="7568035" y="1505249"/>
            <a:ext cx="191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46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884"/>
              <a:buFont typeface="Inconsolata"/>
              <a:buNone/>
            </a:pPr>
            <a:r>
              <a:rPr b="1" lang="en-US" sz="208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WormGPT</a:t>
            </a:r>
            <a:endParaRPr b="0" i="0" sz="20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4ab2c2eea2_0_114"/>
          <p:cNvSpPr/>
          <p:nvPr/>
        </p:nvSpPr>
        <p:spPr>
          <a:xfrm>
            <a:off x="7568025" y="1995550"/>
            <a:ext cx="40668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7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Creación de Malware a demanda.</a:t>
            </a:r>
            <a:r>
              <a:rPr b="0" i="0" lang="en-US" sz="1707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0" i="0" sz="170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24ab2c2eea2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3980450"/>
            <a:ext cx="89154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4ab2c2eea2_0_1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0da36d6b6_0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90da36d6b6_0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90da36d6b6_0_0"/>
          <p:cNvSpPr/>
          <p:nvPr/>
        </p:nvSpPr>
        <p:spPr>
          <a:xfrm>
            <a:off x="2770225" y="527325"/>
            <a:ext cx="103239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9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3766"/>
              <a:buFont typeface="Inconsolata"/>
              <a:buNone/>
            </a:pPr>
            <a:r>
              <a:rPr b="1" lang="en-US" sz="3766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IAs maliciosas</a:t>
            </a:r>
            <a:endParaRPr b="0" i="0" sz="37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90da36d6b6_0_0"/>
          <p:cNvSpPr/>
          <p:nvPr/>
        </p:nvSpPr>
        <p:spPr>
          <a:xfrm>
            <a:off x="2804400" y="1714500"/>
            <a:ext cx="9021600" cy="3415200"/>
          </a:xfrm>
          <a:prstGeom prst="roundRect">
            <a:avLst>
              <a:gd fmla="val 2389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90da36d6b6_0_0"/>
          <p:cNvSpPr txBox="1"/>
          <p:nvPr/>
        </p:nvSpPr>
        <p:spPr>
          <a:xfrm>
            <a:off x="2804400" y="1714500"/>
            <a:ext cx="88305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-US" sz="248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SecGPT</a:t>
            </a:r>
            <a:endParaRPr b="1" sz="248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8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994" lvl="0" marL="45720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7"/>
              <a:buFont typeface="Fira Sans"/>
              <a:buChar char="-"/>
            </a:pPr>
            <a:r>
              <a:rPr lang="en-US" sz="1707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Payload de acceso a windows</a:t>
            </a:r>
            <a:endParaRPr sz="1707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7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7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36994" lvl="0" marL="45720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7"/>
              <a:buFont typeface="Fira Sans"/>
              <a:buChar char="-"/>
            </a:pPr>
            <a:r>
              <a:rPr lang="en-US" sz="1707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Payload sqli</a:t>
            </a:r>
            <a:endParaRPr b="1" sz="2084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8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290da36d6b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5513" y="19490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90da36d6b6_0_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0f9ce8fd9_0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90f9ce8fd9_0_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90f9ce8fd9_0_1"/>
          <p:cNvSpPr/>
          <p:nvPr/>
        </p:nvSpPr>
        <p:spPr>
          <a:xfrm>
            <a:off x="2243500" y="435625"/>
            <a:ext cx="10918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Redes Neuronales Convolucionales (CNN)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90f9ce8fd9_0_1"/>
          <p:cNvSpPr/>
          <p:nvPr/>
        </p:nvSpPr>
        <p:spPr>
          <a:xfrm>
            <a:off x="4060354" y="1477213"/>
            <a:ext cx="65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Qué tienen que ver con los DeepFake?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90f9ce8fd9_0_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g290f9ce8fd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48875"/>
            <a:ext cx="4060351" cy="281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90f9ce8fd9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3500" y="5269025"/>
            <a:ext cx="5023028" cy="29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90f9ce8fd9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4875" y="5269015"/>
            <a:ext cx="5742000" cy="296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90f9ce8fd9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6375" y="2344650"/>
            <a:ext cx="4318213" cy="229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90f9ce8fd9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0625" y="2460825"/>
            <a:ext cx="58674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8ebd9e91c_3_9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88ebd9e91c_3_9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88ebd9e91c_3_91"/>
          <p:cNvSpPr/>
          <p:nvPr/>
        </p:nvSpPr>
        <p:spPr>
          <a:xfrm>
            <a:off x="833200" y="359400"/>
            <a:ext cx="33192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Deepfake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g288ebd9e91c_3_91"/>
          <p:cNvGrpSpPr/>
          <p:nvPr/>
        </p:nvGrpSpPr>
        <p:grpSpPr>
          <a:xfrm>
            <a:off x="82561" y="3708648"/>
            <a:ext cx="499800" cy="499800"/>
            <a:chOff x="-943851" y="3094923"/>
            <a:chExt cx="499800" cy="499800"/>
          </a:xfrm>
        </p:grpSpPr>
        <p:sp>
          <p:nvSpPr>
            <p:cNvPr id="275" name="Google Shape;275;g288ebd9e91c_3_91"/>
            <p:cNvSpPr/>
            <p:nvPr/>
          </p:nvSpPr>
          <p:spPr>
            <a:xfrm>
              <a:off x="-943851" y="3094923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288ebd9e91c_3_91"/>
            <p:cNvSpPr/>
            <p:nvPr/>
          </p:nvSpPr>
          <p:spPr>
            <a:xfrm>
              <a:off x="-777808" y="3136620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1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g288ebd9e91c_3_91"/>
          <p:cNvSpPr/>
          <p:nvPr/>
        </p:nvSpPr>
        <p:spPr>
          <a:xfrm>
            <a:off x="529105" y="1859225"/>
            <a:ext cx="641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En que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consiste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88ebd9e91c_3_91"/>
          <p:cNvSpPr/>
          <p:nvPr/>
        </p:nvSpPr>
        <p:spPr>
          <a:xfrm>
            <a:off x="4335325" y="1505675"/>
            <a:ext cx="48957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 deepfake es una técnica que utiliza inteligencia artificial (IA) para crear o modificar contenido audiovisual, haciendo que personas reales parezcan decir o hacer cosas que nunca dijeron o hicieron.</a:t>
            </a:r>
            <a:endParaRPr sz="150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79" name="Google Shape;279;g288ebd9e91c_3_91"/>
          <p:cNvGrpSpPr/>
          <p:nvPr/>
        </p:nvGrpSpPr>
        <p:grpSpPr>
          <a:xfrm>
            <a:off x="9486587" y="3708659"/>
            <a:ext cx="499800" cy="499800"/>
            <a:chOff x="-1143226" y="4428309"/>
            <a:chExt cx="499800" cy="499800"/>
          </a:xfrm>
        </p:grpSpPr>
        <p:sp>
          <p:nvSpPr>
            <p:cNvPr id="280" name="Google Shape;280;g288ebd9e91c_3_91"/>
            <p:cNvSpPr/>
            <p:nvPr/>
          </p:nvSpPr>
          <p:spPr>
            <a:xfrm>
              <a:off x="-1143226" y="4428309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288ebd9e91c_3_91"/>
            <p:cNvSpPr/>
            <p:nvPr/>
          </p:nvSpPr>
          <p:spPr>
            <a:xfrm>
              <a:off x="-977183" y="4469993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3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g288ebd9e91c_3_91"/>
          <p:cNvSpPr/>
          <p:nvPr/>
        </p:nvSpPr>
        <p:spPr>
          <a:xfrm>
            <a:off x="582354" y="3165875"/>
            <a:ext cx="65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Como funciona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88ebd9e91c_3_91"/>
          <p:cNvSpPr txBox="1"/>
          <p:nvPr/>
        </p:nvSpPr>
        <p:spPr>
          <a:xfrm>
            <a:off x="370025" y="4532125"/>
            <a:ext cx="42201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 se entrena usando miles de imágenes o clips de audio de una persona. Es como si estuviera estudiando intensamente cómo se ve y suena esa persona desde todos los ángulos y en diferentes situaciones.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84" name="Google Shape;284;g288ebd9e91c_3_91"/>
          <p:cNvGrpSpPr/>
          <p:nvPr/>
        </p:nvGrpSpPr>
        <p:grpSpPr>
          <a:xfrm>
            <a:off x="4699212" y="3655109"/>
            <a:ext cx="499800" cy="499800"/>
            <a:chOff x="-1143226" y="4428309"/>
            <a:chExt cx="499800" cy="499800"/>
          </a:xfrm>
        </p:grpSpPr>
        <p:sp>
          <p:nvSpPr>
            <p:cNvPr id="285" name="Google Shape;285;g288ebd9e91c_3_91"/>
            <p:cNvSpPr/>
            <p:nvPr/>
          </p:nvSpPr>
          <p:spPr>
            <a:xfrm>
              <a:off x="-1143226" y="4428309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288ebd9e91c_3_91"/>
            <p:cNvSpPr/>
            <p:nvPr/>
          </p:nvSpPr>
          <p:spPr>
            <a:xfrm>
              <a:off x="-977183" y="4469993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2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g288ebd9e91c_3_91"/>
          <p:cNvSpPr txBox="1"/>
          <p:nvPr/>
        </p:nvSpPr>
        <p:spPr>
          <a:xfrm>
            <a:off x="4947625" y="4472550"/>
            <a:ext cx="4283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Se utilizan dos sistemas en este proceso. Uno intenta crear un video falso (llamado "generador") y el otro intenta detectar qué videos son falsos (llamado "discriminador"). Juntos, juegan un juego de "atrapa al farsante". </a:t>
            </a:r>
            <a:endParaRPr/>
          </a:p>
        </p:txBody>
      </p:sp>
      <p:sp>
        <p:nvSpPr>
          <p:cNvPr id="288" name="Google Shape;288;g288ebd9e91c_3_91"/>
          <p:cNvSpPr/>
          <p:nvPr/>
        </p:nvSpPr>
        <p:spPr>
          <a:xfrm>
            <a:off x="9696700" y="4190725"/>
            <a:ext cx="44055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Una vez entrenado, puedes darle a este sistema un video de, digamos, la persona A y pedirle que transforme ese video para que parezca que la persona B está haciendo o diciendo lo que la persona A hizo en el video original.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9" name="Google Shape;289;g288ebd9e91c_3_91"/>
          <p:cNvSpPr/>
          <p:nvPr/>
        </p:nvSpPr>
        <p:spPr>
          <a:xfrm>
            <a:off x="833193" y="3708662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Aprendizaje profundo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88ebd9e91c_3_91"/>
          <p:cNvSpPr/>
          <p:nvPr/>
        </p:nvSpPr>
        <p:spPr>
          <a:xfrm>
            <a:off x="5456768" y="3657625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Modelo de Doble Red</a:t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1" name="Google Shape;291;g288ebd9e91c_3_91"/>
          <p:cNvSpPr/>
          <p:nvPr/>
        </p:nvSpPr>
        <p:spPr>
          <a:xfrm>
            <a:off x="10411293" y="3657625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Cr</a:t>
            </a: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</a:t>
            </a: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acion</a:t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292" name="Google Shape;292;g288ebd9e91c_3_91"/>
          <p:cNvGrpSpPr/>
          <p:nvPr/>
        </p:nvGrpSpPr>
        <p:grpSpPr>
          <a:xfrm>
            <a:off x="1035062" y="6971548"/>
            <a:ext cx="499800" cy="499800"/>
            <a:chOff x="-943851" y="3094923"/>
            <a:chExt cx="499800" cy="499800"/>
          </a:xfrm>
        </p:grpSpPr>
        <p:sp>
          <p:nvSpPr>
            <p:cNvPr id="293" name="Google Shape;293;g288ebd9e91c_3_91"/>
            <p:cNvSpPr/>
            <p:nvPr/>
          </p:nvSpPr>
          <p:spPr>
            <a:xfrm>
              <a:off x="-943851" y="3094923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288ebd9e91c_3_91"/>
            <p:cNvSpPr/>
            <p:nvPr/>
          </p:nvSpPr>
          <p:spPr>
            <a:xfrm>
              <a:off x="-777808" y="3136620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4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g288ebd9e91c_3_91"/>
          <p:cNvSpPr/>
          <p:nvPr/>
        </p:nvSpPr>
        <p:spPr>
          <a:xfrm>
            <a:off x="1971318" y="6971562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Refinamiento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88ebd9e91c_3_91"/>
          <p:cNvSpPr/>
          <p:nvPr/>
        </p:nvSpPr>
        <p:spPr>
          <a:xfrm>
            <a:off x="4482575" y="6373650"/>
            <a:ext cx="64182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Al principio, el video falso podría tener algunos errores o aspectos extraños. Pero el sistema puede mejorar y corregir esos errores con más entrenamiento y ajustes.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97" name="Google Shape;297;g288ebd9e91c_3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9225" y="359399"/>
            <a:ext cx="5280426" cy="29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88ebd9e91c_3_9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8ebd9e91c_2_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88ebd9e91c_2_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88ebd9e91c_2_62"/>
          <p:cNvSpPr/>
          <p:nvPr/>
        </p:nvSpPr>
        <p:spPr>
          <a:xfrm>
            <a:off x="833201" y="359400"/>
            <a:ext cx="117057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Deepfake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88ebd9e91c_2_62"/>
          <p:cNvSpPr/>
          <p:nvPr/>
        </p:nvSpPr>
        <p:spPr>
          <a:xfrm>
            <a:off x="529100" y="1859225"/>
            <a:ext cx="70239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Empleando Python (antes de que existiera la IA)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288ebd9e91c_2_62" title="deepfakecomplet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250" y="2440625"/>
            <a:ext cx="4957925" cy="46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88ebd9e91c_2_62"/>
          <p:cNvSpPr/>
          <p:nvPr/>
        </p:nvSpPr>
        <p:spPr>
          <a:xfrm>
            <a:off x="9747550" y="1859225"/>
            <a:ext cx="3035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Empleando Swapface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288ebd9e91c_2_62" title="video swapfac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8750" y="2440625"/>
            <a:ext cx="6197666" cy="4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288ebd9e91c_2_6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8ebd9e91c_3_1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88ebd9e91c_3_1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88ebd9e91c_3_133"/>
          <p:cNvSpPr/>
          <p:nvPr/>
        </p:nvSpPr>
        <p:spPr>
          <a:xfrm>
            <a:off x="833201" y="359400"/>
            <a:ext cx="117057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Spear Phishing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g288ebd9e91c_3_133"/>
          <p:cNvGrpSpPr/>
          <p:nvPr/>
        </p:nvGrpSpPr>
        <p:grpSpPr>
          <a:xfrm>
            <a:off x="82561" y="3708648"/>
            <a:ext cx="499800" cy="499800"/>
            <a:chOff x="-943851" y="3094923"/>
            <a:chExt cx="499800" cy="499800"/>
          </a:xfrm>
        </p:grpSpPr>
        <p:sp>
          <p:nvSpPr>
            <p:cNvPr id="321" name="Google Shape;321;g288ebd9e91c_3_133"/>
            <p:cNvSpPr/>
            <p:nvPr/>
          </p:nvSpPr>
          <p:spPr>
            <a:xfrm>
              <a:off x="-943851" y="3094923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g288ebd9e91c_3_133"/>
            <p:cNvSpPr/>
            <p:nvPr/>
          </p:nvSpPr>
          <p:spPr>
            <a:xfrm>
              <a:off x="-777808" y="3136620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1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g288ebd9e91c_3_133"/>
          <p:cNvSpPr/>
          <p:nvPr/>
        </p:nvSpPr>
        <p:spPr>
          <a:xfrm>
            <a:off x="529105" y="1859225"/>
            <a:ext cx="641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En que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consiste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288ebd9e91c_3_133"/>
          <p:cNvSpPr/>
          <p:nvPr/>
        </p:nvSpPr>
        <p:spPr>
          <a:xfrm>
            <a:off x="3271000" y="1264775"/>
            <a:ext cx="68301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 una técnica de ataque en la que se utiliza la inteligencia artificial para automatizar y mejorar la creación y distribución de correos electrónicos de spear phishing. Estos correos están diseñados para engañar específicamente a individuos o empresas seleccionados, utilizando información personalizada para hacer que el engaño sea más convincente.</a:t>
            </a:r>
            <a:endParaRPr sz="150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5" name="Google Shape;325;g288ebd9e91c_3_133"/>
          <p:cNvGrpSpPr/>
          <p:nvPr/>
        </p:nvGrpSpPr>
        <p:grpSpPr>
          <a:xfrm>
            <a:off x="8076662" y="3687009"/>
            <a:ext cx="499800" cy="499800"/>
            <a:chOff x="-1143226" y="4428309"/>
            <a:chExt cx="499800" cy="499800"/>
          </a:xfrm>
        </p:grpSpPr>
        <p:sp>
          <p:nvSpPr>
            <p:cNvPr id="326" name="Google Shape;326;g288ebd9e91c_3_133"/>
            <p:cNvSpPr/>
            <p:nvPr/>
          </p:nvSpPr>
          <p:spPr>
            <a:xfrm>
              <a:off x="-1143226" y="4428309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g288ebd9e91c_3_133"/>
            <p:cNvSpPr/>
            <p:nvPr/>
          </p:nvSpPr>
          <p:spPr>
            <a:xfrm>
              <a:off x="-977183" y="4469993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3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g288ebd9e91c_3_133"/>
          <p:cNvSpPr/>
          <p:nvPr/>
        </p:nvSpPr>
        <p:spPr>
          <a:xfrm>
            <a:off x="582354" y="3165875"/>
            <a:ext cx="65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Como funciona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88ebd9e91c_3_133"/>
          <p:cNvSpPr txBox="1"/>
          <p:nvPr/>
        </p:nvSpPr>
        <p:spPr>
          <a:xfrm>
            <a:off x="154000" y="4335650"/>
            <a:ext cx="33384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 puede escanear rápidamente diversas fuentes en línea, como redes sociales, foros, sitios web corporativos y más, para recopilar información detallada sobre el objetivo.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0" name="Google Shape;330;g288ebd9e91c_3_133"/>
          <p:cNvGrpSpPr/>
          <p:nvPr/>
        </p:nvGrpSpPr>
        <p:grpSpPr>
          <a:xfrm>
            <a:off x="3720287" y="3687009"/>
            <a:ext cx="499800" cy="499800"/>
            <a:chOff x="-1143226" y="4428309"/>
            <a:chExt cx="499800" cy="499800"/>
          </a:xfrm>
        </p:grpSpPr>
        <p:sp>
          <p:nvSpPr>
            <p:cNvPr id="331" name="Google Shape;331;g288ebd9e91c_3_133"/>
            <p:cNvSpPr/>
            <p:nvPr/>
          </p:nvSpPr>
          <p:spPr>
            <a:xfrm>
              <a:off x="-1143226" y="4428309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288ebd9e91c_3_133"/>
            <p:cNvSpPr/>
            <p:nvPr/>
          </p:nvSpPr>
          <p:spPr>
            <a:xfrm>
              <a:off x="-977183" y="4469993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2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288ebd9e91c_3_133"/>
          <p:cNvSpPr txBox="1"/>
          <p:nvPr/>
        </p:nvSpPr>
        <p:spPr>
          <a:xfrm>
            <a:off x="3660875" y="4320500"/>
            <a:ext cx="46539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Una vez recopilada la información, la IA puede analizarla para identificar patrones, relaciones y puntos de vulnerabilidad. Por ejemplo, podría identificar que un empleado ha asistido recientemente a una conferencia y usar esa información para diseñar el correo de spear phishing.</a:t>
            </a:r>
            <a:endParaRPr/>
          </a:p>
        </p:txBody>
      </p:sp>
      <p:sp>
        <p:nvSpPr>
          <p:cNvPr id="334" name="Google Shape;334;g288ebd9e91c_3_133"/>
          <p:cNvSpPr/>
          <p:nvPr/>
        </p:nvSpPr>
        <p:spPr>
          <a:xfrm>
            <a:off x="8145875" y="4404925"/>
            <a:ext cx="3641400" cy="19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Con la información y el análisis en mano, la IA puede generar correos electrónicos que parezcan legítimos y relevantes para el objetivo.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g288ebd9e91c_3_133"/>
          <p:cNvSpPr/>
          <p:nvPr/>
        </p:nvSpPr>
        <p:spPr>
          <a:xfrm>
            <a:off x="833193" y="3708662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Recopilación de datos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88ebd9e91c_3_133"/>
          <p:cNvSpPr/>
          <p:nvPr/>
        </p:nvSpPr>
        <p:spPr>
          <a:xfrm>
            <a:off x="4423568" y="3708650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Análisis de datos</a:t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7" name="Google Shape;337;g288ebd9e91c_3_133"/>
          <p:cNvSpPr/>
          <p:nvPr/>
        </p:nvSpPr>
        <p:spPr>
          <a:xfrm>
            <a:off x="8746618" y="3708650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Creación de contenido</a:t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t/>
            </a:r>
            <a:endParaRPr b="1" sz="1975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338" name="Google Shape;338;g288ebd9e91c_3_133"/>
          <p:cNvGrpSpPr/>
          <p:nvPr/>
        </p:nvGrpSpPr>
        <p:grpSpPr>
          <a:xfrm>
            <a:off x="11663387" y="3620823"/>
            <a:ext cx="499800" cy="499800"/>
            <a:chOff x="-943851" y="3094923"/>
            <a:chExt cx="499800" cy="499800"/>
          </a:xfrm>
        </p:grpSpPr>
        <p:sp>
          <p:nvSpPr>
            <p:cNvPr id="339" name="Google Shape;339;g288ebd9e91c_3_133"/>
            <p:cNvSpPr/>
            <p:nvPr/>
          </p:nvSpPr>
          <p:spPr>
            <a:xfrm>
              <a:off x="-943851" y="3094923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288ebd9e91c_3_133"/>
            <p:cNvSpPr/>
            <p:nvPr/>
          </p:nvSpPr>
          <p:spPr>
            <a:xfrm>
              <a:off x="-777808" y="3136620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4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g288ebd9e91c_3_133"/>
          <p:cNvSpPr/>
          <p:nvPr/>
        </p:nvSpPr>
        <p:spPr>
          <a:xfrm>
            <a:off x="12276749" y="3686992"/>
            <a:ext cx="2407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Automatización del envío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288ebd9e91c_3_133"/>
          <p:cNvSpPr/>
          <p:nvPr/>
        </p:nvSpPr>
        <p:spPr>
          <a:xfrm>
            <a:off x="11663375" y="4574025"/>
            <a:ext cx="28743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 puede determinar el momento óptimo para enviar el correo, basándose en patrones de comportamiento del objetivo, cómo cuándo suelen revisar su correo electrónico o cuándo es más probable que estén menos ocupados.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3" name="Google Shape;343;g288ebd9e91c_3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300" y="124600"/>
            <a:ext cx="4405498" cy="321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g288ebd9e91c_3_133"/>
          <p:cNvGrpSpPr/>
          <p:nvPr/>
        </p:nvGrpSpPr>
        <p:grpSpPr>
          <a:xfrm>
            <a:off x="154011" y="7174673"/>
            <a:ext cx="499800" cy="499800"/>
            <a:chOff x="-943851" y="3094923"/>
            <a:chExt cx="499800" cy="499800"/>
          </a:xfrm>
        </p:grpSpPr>
        <p:sp>
          <p:nvSpPr>
            <p:cNvPr id="345" name="Google Shape;345;g288ebd9e91c_3_133"/>
            <p:cNvSpPr/>
            <p:nvPr/>
          </p:nvSpPr>
          <p:spPr>
            <a:xfrm>
              <a:off x="-943851" y="3094923"/>
              <a:ext cx="499800" cy="499800"/>
            </a:xfrm>
            <a:prstGeom prst="roundRect">
              <a:avLst>
                <a:gd fmla="val 13333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288ebd9e91c_3_133"/>
            <p:cNvSpPr/>
            <p:nvPr/>
          </p:nvSpPr>
          <p:spPr>
            <a:xfrm>
              <a:off x="-777808" y="3136620"/>
              <a:ext cx="167700" cy="4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rPr b="1" i="0" lang="en-US" sz="262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5</a:t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g288ebd9e91c_3_133"/>
          <p:cNvSpPr/>
          <p:nvPr/>
        </p:nvSpPr>
        <p:spPr>
          <a:xfrm>
            <a:off x="833200" y="7103496"/>
            <a:ext cx="29763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lang="en-US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Adaptación y aprendizaje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288ebd9e91c_3_133"/>
          <p:cNvSpPr/>
          <p:nvPr/>
        </p:nvSpPr>
        <p:spPr>
          <a:xfrm>
            <a:off x="2964400" y="6732500"/>
            <a:ext cx="7443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Si el objetivo no cae en el engaño inicial, la IA puede aprender de la interacción y adaptar futuros intentos, mejorando continuamente su enfoque.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9" name="Google Shape;349;g288ebd9e91c_3_1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c05cfcdcc_0_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g28c05cfcdc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00" y="108750"/>
            <a:ext cx="8174974" cy="80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8c05cfcdcc_0_37"/>
          <p:cNvSpPr/>
          <p:nvPr/>
        </p:nvSpPr>
        <p:spPr>
          <a:xfrm>
            <a:off x="245200" y="813550"/>
            <a:ext cx="6276600" cy="25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Spear Phishing:</a:t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Creación de contenido</a:t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8" name="Google Shape;358;g28c05cfcdcc_0_37">
            <a:hlinkClick r:id="rId4"/>
          </p:cNvPr>
          <p:cNvSpPr txBox="1"/>
          <p:nvPr/>
        </p:nvSpPr>
        <p:spPr>
          <a:xfrm>
            <a:off x="8979750" y="6853150"/>
            <a:ext cx="213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GITHUB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59" name="Google Shape;359;g28c05cfcdcc_0_37"/>
          <p:cNvSpPr txBox="1"/>
          <p:nvPr/>
        </p:nvSpPr>
        <p:spPr>
          <a:xfrm>
            <a:off x="1694750" y="4181125"/>
            <a:ext cx="327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Git: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pablorejo/pishing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60" name="Google Shape;360;g28c05cfcdcc_0_3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c9951a3ad_0_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c9951a3ad_0_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24c9951a3ad_0_11"/>
          <p:cNvSpPr/>
          <p:nvPr/>
        </p:nvSpPr>
        <p:spPr>
          <a:xfrm>
            <a:off x="833200" y="359400"/>
            <a:ext cx="117057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Spear Phishing: </a:t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Generar direcciones de correo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24c9951a3ad_0_11"/>
          <p:cNvSpPr/>
          <p:nvPr/>
        </p:nvSpPr>
        <p:spPr>
          <a:xfrm>
            <a:off x="1607625" y="2182188"/>
            <a:ext cx="68301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Gracias a la 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inteligencia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artificial 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también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podemos hacer que genere correos de tal forma que somos capaces de generar 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millones</a:t>
            </a: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 correos para enviar el phishing con un simple código.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Aunque algunos correos no existan con que el 1% de 100000 exista son 10000</a:t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70" name="Google Shape;370;g24c9951a3ad_0_11"/>
          <p:cNvPicPr preferRelativeResize="0"/>
          <p:nvPr/>
        </p:nvPicPr>
        <p:blipFill rotWithShape="1">
          <a:blip r:embed="rId3">
            <a:alphaModFix/>
          </a:blip>
          <a:srcRect b="0" l="0" r="19601" t="0"/>
          <a:stretch/>
        </p:blipFill>
        <p:spPr>
          <a:xfrm>
            <a:off x="555800" y="4452588"/>
            <a:ext cx="8423899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4c9951a3ad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5788" y="2700325"/>
            <a:ext cx="353377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4c9951a3ad_0_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8ebd9e91c_2_7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88ebd9e91c_2_7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88ebd9e91c_2_73"/>
          <p:cNvSpPr txBox="1"/>
          <p:nvPr/>
        </p:nvSpPr>
        <p:spPr>
          <a:xfrm>
            <a:off x="13716000" y="78294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1" name="Google Shape;381;g288ebd9e91c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88ebd9e91c_2_73"/>
          <p:cNvSpPr/>
          <p:nvPr/>
        </p:nvSpPr>
        <p:spPr>
          <a:xfrm>
            <a:off x="4961100" y="213100"/>
            <a:ext cx="4708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Spear Phishing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288ebd9e91c_2_73"/>
          <p:cNvSpPr/>
          <p:nvPr/>
        </p:nvSpPr>
        <p:spPr>
          <a:xfrm>
            <a:off x="3445200" y="2717925"/>
            <a:ext cx="77400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6000">
                <a:solidFill>
                  <a:srgbClr val="9900FF"/>
                </a:solidFill>
                <a:highlight>
                  <a:schemeClr val="lt1"/>
                </a:highlight>
              </a:rPr>
              <a:t>A continuación algunos correos generados</a:t>
            </a:r>
            <a:endParaRPr i="0" sz="6000" u="none" cap="none" strike="noStrike">
              <a:solidFill>
                <a:srgbClr val="9900FF"/>
              </a:solidFill>
              <a:highlight>
                <a:schemeClr val="lt1"/>
              </a:highlight>
            </a:endParaRPr>
          </a:p>
        </p:txBody>
      </p:sp>
      <p:sp>
        <p:nvSpPr>
          <p:cNvPr id="384" name="Google Shape;384;g288ebd9e91c_2_7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4c9951a3a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26" y="344866"/>
            <a:ext cx="13339776" cy="75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4c9951a3ad_0_5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ab2c2eea2_0_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4ab2c2eea2_0_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g24ab2c2eea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14630401" cy="101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24ab2c2eea2_0_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c9951a3ad_0_6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g24c9951a3ad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350" y="152400"/>
            <a:ext cx="11549708" cy="79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120ba3764_0_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g29120ba376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0" y="467325"/>
            <a:ext cx="14254209" cy="729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09763dde4_0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909763dde4_0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2909763dde4_0_0"/>
          <p:cNvSpPr/>
          <p:nvPr/>
        </p:nvSpPr>
        <p:spPr>
          <a:xfrm>
            <a:off x="5943000" y="2435850"/>
            <a:ext cx="78354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Ética del uso de la IA en ciberseguridad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5249"/>
              <a:buFont typeface="Inconsolata"/>
              <a:buNone/>
            </a:pPr>
            <a:r>
              <a:t/>
            </a:r>
            <a:endParaRPr b="1" sz="5249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descr="preencoded.png" id="414" name="Google Shape;414;g2909763dde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909763dde4_0_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09763dde4_0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909763dde4_0_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909763dde4_0_9"/>
          <p:cNvSpPr/>
          <p:nvPr/>
        </p:nvSpPr>
        <p:spPr>
          <a:xfrm>
            <a:off x="6306622" y="399751"/>
            <a:ext cx="740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06"/>
              <a:buFont typeface="Inconsolata"/>
              <a:buNone/>
            </a:pPr>
            <a:r>
              <a:rPr b="1" i="0" lang="en-US" sz="4306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Datos y Algoritmos Sesgados</a:t>
            </a:r>
            <a:endParaRPr b="0" i="0" sz="43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2909763dde4_0_9"/>
          <p:cNvSpPr/>
          <p:nvPr/>
        </p:nvSpPr>
        <p:spPr>
          <a:xfrm>
            <a:off x="6306622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909763dde4_0_9"/>
          <p:cNvSpPr/>
          <p:nvPr/>
        </p:nvSpPr>
        <p:spPr>
          <a:xfrm>
            <a:off x="6468785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2909763dde4_0_9"/>
          <p:cNvSpPr/>
          <p:nvPr/>
        </p:nvSpPr>
        <p:spPr>
          <a:xfrm>
            <a:off x="7017425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Problema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2909763dde4_0_9"/>
          <p:cNvSpPr/>
          <p:nvPr/>
        </p:nvSpPr>
        <p:spPr>
          <a:xfrm>
            <a:off x="7017425" y="2761536"/>
            <a:ext cx="29316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b="0" i="0" lang="en-US" sz="1721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Los modelos de IA pueden heredar sesgos de los datos de entrenamiento.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909763dde4_0_9"/>
          <p:cNvSpPr/>
          <p:nvPr/>
        </p:nvSpPr>
        <p:spPr>
          <a:xfrm>
            <a:off x="10167818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909763dde4_0_9"/>
          <p:cNvSpPr/>
          <p:nvPr/>
        </p:nvSpPr>
        <p:spPr>
          <a:xfrm>
            <a:off x="10329982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2909763dde4_0_9"/>
          <p:cNvSpPr/>
          <p:nvPr/>
        </p:nvSpPr>
        <p:spPr>
          <a:xfrm>
            <a:off x="10878622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Efecto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2909763dde4_0_9"/>
          <p:cNvSpPr/>
          <p:nvPr/>
        </p:nvSpPr>
        <p:spPr>
          <a:xfrm>
            <a:off x="10878622" y="2761536"/>
            <a:ext cx="29316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b="0" i="0" lang="en-US" sz="1721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Esto puede dar lugar a decisiones discriminatorias o injustas en la ciberseguridad, como la identificación errónea de ciertos grupos como amenazas.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2909763dde4_0_9"/>
          <p:cNvSpPr/>
          <p:nvPr/>
        </p:nvSpPr>
        <p:spPr>
          <a:xfrm>
            <a:off x="6306622" y="560058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909763dde4_0_9"/>
          <p:cNvSpPr/>
          <p:nvPr/>
        </p:nvSpPr>
        <p:spPr>
          <a:xfrm>
            <a:off x="6468785" y="564153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909763dde4_0_9"/>
          <p:cNvSpPr/>
          <p:nvPr/>
        </p:nvSpPr>
        <p:spPr>
          <a:xfrm>
            <a:off x="7017425" y="567570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Solución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2909763dde4_0_9"/>
          <p:cNvSpPr/>
          <p:nvPr/>
        </p:nvSpPr>
        <p:spPr>
          <a:xfrm>
            <a:off x="7017425" y="6236256"/>
            <a:ext cx="67929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b="0" i="0" lang="en-US" sz="1721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 esencial corregir los sesgos y ajustar los datos y algoritmos para garantizar la equidad y la justicia en la protección de la seguridad en línea.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6" name="Google Shape;436;g2909763dde4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909763dde4_0_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09763dde4_0_1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909763dde4_0_1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909763dde4_0_127"/>
          <p:cNvSpPr/>
          <p:nvPr/>
        </p:nvSpPr>
        <p:spPr>
          <a:xfrm>
            <a:off x="6306622" y="399751"/>
            <a:ext cx="740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Responsabilidad y Rendición de Cuentas</a:t>
            </a:r>
            <a:endParaRPr b="0" i="0" sz="43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2909763dde4_0_127"/>
          <p:cNvSpPr/>
          <p:nvPr/>
        </p:nvSpPr>
        <p:spPr>
          <a:xfrm>
            <a:off x="6306622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909763dde4_0_127"/>
          <p:cNvSpPr/>
          <p:nvPr/>
        </p:nvSpPr>
        <p:spPr>
          <a:xfrm>
            <a:off x="6468785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2909763dde4_0_127"/>
          <p:cNvSpPr/>
          <p:nvPr/>
        </p:nvSpPr>
        <p:spPr>
          <a:xfrm>
            <a:off x="7017425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Problema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2909763dde4_0_127"/>
          <p:cNvSpPr/>
          <p:nvPr/>
        </p:nvSpPr>
        <p:spPr>
          <a:xfrm>
            <a:off x="7017425" y="2761527"/>
            <a:ext cx="2931600" cy="2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Cuando la inteligencia artificial toma decisiones en ciberseguridad ¿Quien es responsable en caso de que algo salga mal?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2909763dde4_0_127"/>
          <p:cNvSpPr/>
          <p:nvPr/>
        </p:nvSpPr>
        <p:spPr>
          <a:xfrm>
            <a:off x="10167818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909763dde4_0_127"/>
          <p:cNvSpPr/>
          <p:nvPr/>
        </p:nvSpPr>
        <p:spPr>
          <a:xfrm>
            <a:off x="10329982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2909763dde4_0_127"/>
          <p:cNvSpPr/>
          <p:nvPr/>
        </p:nvSpPr>
        <p:spPr>
          <a:xfrm>
            <a:off x="10878622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Efecto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909763dde4_0_127"/>
          <p:cNvSpPr/>
          <p:nvPr/>
        </p:nvSpPr>
        <p:spPr>
          <a:xfrm>
            <a:off x="10878625" y="2761525"/>
            <a:ext cx="3442800" cy="25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falta de rendición de cuentas puede resultar en sistemas de IA mal diseñados o malintencionados que pueden ser explotados para fines perjudiciales.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2909763dde4_0_127"/>
          <p:cNvSpPr/>
          <p:nvPr/>
        </p:nvSpPr>
        <p:spPr>
          <a:xfrm>
            <a:off x="6306622" y="560058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909763dde4_0_127"/>
          <p:cNvSpPr/>
          <p:nvPr/>
        </p:nvSpPr>
        <p:spPr>
          <a:xfrm>
            <a:off x="6468785" y="564153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909763dde4_0_127"/>
          <p:cNvSpPr/>
          <p:nvPr/>
        </p:nvSpPr>
        <p:spPr>
          <a:xfrm>
            <a:off x="7017425" y="567570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Solución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2909763dde4_0_127"/>
          <p:cNvSpPr/>
          <p:nvPr/>
        </p:nvSpPr>
        <p:spPr>
          <a:xfrm>
            <a:off x="7017425" y="6236246"/>
            <a:ext cx="73041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Establecer marcos regulatorios claros que definan la responsabilidad y rendición de cuentas en el uso de la IA. Estos marcos deben ser flexibles para adaptarse a la rápida evolución de la tecnología, pero lo suficientemente estrictos para garantizar la seguridad y la ética.</a:t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t/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reencoded.png" id="458" name="Google Shape;458;g2909763dde4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9" name="Google Shape;459;g2909763dde4_0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909763dde4_0_1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09763dde4_0_1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909763dde4_0_1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909763dde4_0_153"/>
          <p:cNvSpPr/>
          <p:nvPr/>
        </p:nvSpPr>
        <p:spPr>
          <a:xfrm>
            <a:off x="6306622" y="399751"/>
            <a:ext cx="740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Privacidad del Usuario</a:t>
            </a:r>
            <a:endParaRPr b="0" i="0" sz="43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2909763dde4_0_153"/>
          <p:cNvSpPr/>
          <p:nvPr/>
        </p:nvSpPr>
        <p:spPr>
          <a:xfrm>
            <a:off x="6306622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09763dde4_0_153"/>
          <p:cNvSpPr/>
          <p:nvPr/>
        </p:nvSpPr>
        <p:spPr>
          <a:xfrm>
            <a:off x="6468785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2909763dde4_0_153"/>
          <p:cNvSpPr/>
          <p:nvPr/>
        </p:nvSpPr>
        <p:spPr>
          <a:xfrm>
            <a:off x="7017425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Problema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909763dde4_0_153"/>
          <p:cNvSpPr/>
          <p:nvPr/>
        </p:nvSpPr>
        <p:spPr>
          <a:xfrm>
            <a:off x="7017425" y="2761536"/>
            <a:ext cx="29316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El monitoreo constante que realiza la IA puede invadir la privacidad de los usuarios, especialmente sin su consentimiento.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909763dde4_0_153"/>
          <p:cNvSpPr/>
          <p:nvPr/>
        </p:nvSpPr>
        <p:spPr>
          <a:xfrm>
            <a:off x="10167818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909763dde4_0_153"/>
          <p:cNvSpPr/>
          <p:nvPr/>
        </p:nvSpPr>
        <p:spPr>
          <a:xfrm>
            <a:off x="10329982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2909763dde4_0_153"/>
          <p:cNvSpPr/>
          <p:nvPr/>
        </p:nvSpPr>
        <p:spPr>
          <a:xfrm>
            <a:off x="10878622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Efecto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2909763dde4_0_153"/>
          <p:cNvSpPr/>
          <p:nvPr/>
        </p:nvSpPr>
        <p:spPr>
          <a:xfrm>
            <a:off x="10878625" y="2761525"/>
            <a:ext cx="3442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Esto podría llevar a una violación de los derechos de privacidad de las personas y a la recopilación y análisis inadecuados de los datos.</a:t>
            </a:r>
            <a:endParaRPr b="0" i="0" sz="172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2909763dde4_0_153"/>
          <p:cNvSpPr/>
          <p:nvPr/>
        </p:nvSpPr>
        <p:spPr>
          <a:xfrm>
            <a:off x="6306622" y="560058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909763dde4_0_153"/>
          <p:cNvSpPr/>
          <p:nvPr/>
        </p:nvSpPr>
        <p:spPr>
          <a:xfrm>
            <a:off x="6468785" y="564153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2909763dde4_0_153"/>
          <p:cNvSpPr/>
          <p:nvPr/>
        </p:nvSpPr>
        <p:spPr>
          <a:xfrm>
            <a:off x="7017425" y="567570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Solución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2909763dde4_0_153"/>
          <p:cNvSpPr/>
          <p:nvPr/>
        </p:nvSpPr>
        <p:spPr>
          <a:xfrm>
            <a:off x="7017425" y="6236246"/>
            <a:ext cx="73041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 fundamental asegurar que se obtenga el consentimiento adecuado y se realice la monitorización de manera transparente para proteger la privacidad del usuario.</a:t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t/>
            </a:r>
            <a:endParaRPr sz="1721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reencoded.png" id="481" name="Google Shape;481;g2909763dde4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g2909763dde4_0_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2909763dde4_0_15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0f9ce8fd9_3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90f9ce8fd9_3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90f9ce8fd9_3_0"/>
          <p:cNvSpPr/>
          <p:nvPr/>
        </p:nvSpPr>
        <p:spPr>
          <a:xfrm>
            <a:off x="6306622" y="399751"/>
            <a:ext cx="740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i="0" lang="en-US" sz="437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Comportamiento Agresivo de la IA</a:t>
            </a:r>
            <a:endParaRPr b="0" i="0" sz="430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290f9ce8fd9_3_0"/>
          <p:cNvSpPr/>
          <p:nvPr/>
        </p:nvSpPr>
        <p:spPr>
          <a:xfrm>
            <a:off x="6306622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90f9ce8fd9_3_0"/>
          <p:cNvSpPr/>
          <p:nvPr/>
        </p:nvSpPr>
        <p:spPr>
          <a:xfrm>
            <a:off x="6468785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90f9ce8fd9_3_0"/>
          <p:cNvSpPr/>
          <p:nvPr/>
        </p:nvSpPr>
        <p:spPr>
          <a:xfrm>
            <a:off x="7017425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Problema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290f9ce8fd9_3_0"/>
          <p:cNvSpPr/>
          <p:nvPr/>
        </p:nvSpPr>
        <p:spPr>
          <a:xfrm>
            <a:off x="7017425" y="2685300"/>
            <a:ext cx="31503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b="0" i="0" lang="en-US" sz="172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IA, si se entrena en entornos competitivos o con datos inapropiados, puede desarrollar comportamientos agresivos. </a:t>
            </a:r>
            <a:endParaRPr b="0" i="0" sz="1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290f9ce8fd9_3_0"/>
          <p:cNvSpPr/>
          <p:nvPr/>
        </p:nvSpPr>
        <p:spPr>
          <a:xfrm>
            <a:off x="10167818" y="212586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90f9ce8fd9_3_0"/>
          <p:cNvSpPr/>
          <p:nvPr/>
        </p:nvSpPr>
        <p:spPr>
          <a:xfrm>
            <a:off x="10329982" y="216681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90f9ce8fd9_3_0"/>
          <p:cNvSpPr/>
          <p:nvPr/>
        </p:nvSpPr>
        <p:spPr>
          <a:xfrm>
            <a:off x="10878622" y="220098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Efecto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290f9ce8fd9_3_0"/>
          <p:cNvSpPr/>
          <p:nvPr/>
        </p:nvSpPr>
        <p:spPr>
          <a:xfrm>
            <a:off x="10878625" y="2761525"/>
            <a:ext cx="3442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rPr b="0" i="0" lang="en-US" sz="172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Sin una guía ética adecuada, la IA puede priorizar objetivos de optimización sobre consideraciones humanas, llevando a acciones no deseadas o perjudiciales.</a:t>
            </a:r>
            <a:endParaRPr b="0" i="0" sz="1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90f9ce8fd9_3_0"/>
          <p:cNvSpPr/>
          <p:nvPr/>
        </p:nvSpPr>
        <p:spPr>
          <a:xfrm>
            <a:off x="6306622" y="5600581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90f9ce8fd9_3_0"/>
          <p:cNvSpPr/>
          <p:nvPr/>
        </p:nvSpPr>
        <p:spPr>
          <a:xfrm>
            <a:off x="6468785" y="564153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290f9ce8fd9_3_0"/>
          <p:cNvSpPr/>
          <p:nvPr/>
        </p:nvSpPr>
        <p:spPr>
          <a:xfrm>
            <a:off x="7017425" y="5675709"/>
            <a:ext cx="2187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rPr b="1" i="0" lang="en-US" sz="2153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Solución</a:t>
            </a:r>
            <a:endParaRPr b="0" i="0" sz="215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290f9ce8fd9_3_0"/>
          <p:cNvSpPr/>
          <p:nvPr/>
        </p:nvSpPr>
        <p:spPr>
          <a:xfrm>
            <a:off x="7017425" y="6236246"/>
            <a:ext cx="73041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0"/>
              <a:buFont typeface="Arial"/>
              <a:buNone/>
            </a:pPr>
            <a:r>
              <a:rPr b="0" i="0" lang="en-US" sz="172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Es crucial establecer marcos éticos y regulaciones para el desarrollo de la IA. La supervisión humana, la revisión periódica de comportamientos y la implementación de mecanismos de "apagado" de emergencia son esenciales.</a:t>
            </a:r>
            <a:endParaRPr b="0" i="0" sz="1720" u="none" cap="none" strike="noStrike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60139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21"/>
              <a:buFont typeface="Fira Sans"/>
              <a:buNone/>
            </a:pPr>
            <a:r>
              <a:t/>
            </a:r>
            <a:endParaRPr b="0" i="0" sz="1720" u="none" cap="none" strike="noStrike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descr="preencoded.png" id="504" name="Google Shape;504;g290f9ce8fd9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g290f9ce8fd9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90f9ce8fd9_3_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0f9ce8fd9_3_7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90f9ce8fd9_3_7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290f9ce8fd9_3_72"/>
          <p:cNvSpPr/>
          <p:nvPr/>
        </p:nvSpPr>
        <p:spPr>
          <a:xfrm>
            <a:off x="306322" y="479526"/>
            <a:ext cx="740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Dilemas éticos</a:t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t/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515" name="Google Shape;515;g290f9ce8fd9_3_72"/>
          <p:cNvGrpSpPr/>
          <p:nvPr/>
        </p:nvGrpSpPr>
        <p:grpSpPr>
          <a:xfrm>
            <a:off x="306322" y="2029197"/>
            <a:ext cx="7895803" cy="876600"/>
            <a:chOff x="6306622" y="2097597"/>
            <a:chExt cx="7895803" cy="876600"/>
          </a:xfrm>
        </p:grpSpPr>
        <p:sp>
          <p:nvSpPr>
            <p:cNvPr id="516" name="Google Shape;516;g290f9ce8fd9_3_72"/>
            <p:cNvSpPr/>
            <p:nvPr/>
          </p:nvSpPr>
          <p:spPr>
            <a:xfrm>
              <a:off x="6306622" y="2125861"/>
              <a:ext cx="492000" cy="492000"/>
            </a:xfrm>
            <a:prstGeom prst="roundRect">
              <a:avLst>
                <a:gd fmla="val 13336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90f9ce8fd9_3_72"/>
            <p:cNvSpPr/>
            <p:nvPr/>
          </p:nvSpPr>
          <p:spPr>
            <a:xfrm>
              <a:off x="6468785" y="2166818"/>
              <a:ext cx="167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584"/>
                <a:buFont typeface="Inconsolata"/>
                <a:buNone/>
              </a:pPr>
              <a:r>
                <a:rPr b="1" i="0" lang="en-US" sz="258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1</a:t>
              </a:r>
              <a:endParaRPr b="0" i="0" sz="25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g290f9ce8fd9_3_72"/>
            <p:cNvSpPr/>
            <p:nvPr/>
          </p:nvSpPr>
          <p:spPr>
            <a:xfrm>
              <a:off x="7017425" y="2097597"/>
              <a:ext cx="71850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4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153"/>
                <a:buFont typeface="Inconsolata"/>
                <a:buNone/>
              </a:pPr>
              <a:r>
                <a:rPr b="1" lang="en-US" sz="2153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¿Cuál debería ser el límite en el acceso y uso de la IA por parte del público general?</a:t>
              </a:r>
              <a:endParaRPr b="0" i="0" sz="21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g290f9ce8fd9_3_72"/>
          <p:cNvGrpSpPr/>
          <p:nvPr/>
        </p:nvGrpSpPr>
        <p:grpSpPr>
          <a:xfrm>
            <a:off x="306318" y="3883786"/>
            <a:ext cx="7622207" cy="1536900"/>
            <a:chOff x="306318" y="3498536"/>
            <a:chExt cx="7622207" cy="1536900"/>
          </a:xfrm>
        </p:grpSpPr>
        <p:sp>
          <p:nvSpPr>
            <p:cNvPr id="520" name="Google Shape;520;g290f9ce8fd9_3_72"/>
            <p:cNvSpPr/>
            <p:nvPr/>
          </p:nvSpPr>
          <p:spPr>
            <a:xfrm>
              <a:off x="306318" y="3498536"/>
              <a:ext cx="492000" cy="492000"/>
            </a:xfrm>
            <a:prstGeom prst="roundRect">
              <a:avLst>
                <a:gd fmla="val 13336" name="adj"/>
              </a:avLst>
            </a:prstGeom>
            <a:solidFill>
              <a:srgbClr val="312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90f9ce8fd9_3_72"/>
            <p:cNvSpPr/>
            <p:nvPr/>
          </p:nvSpPr>
          <p:spPr>
            <a:xfrm>
              <a:off x="468482" y="3539468"/>
              <a:ext cx="167700" cy="4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584"/>
                <a:buFont typeface="Inconsolata"/>
                <a:buNone/>
              </a:pPr>
              <a:r>
                <a:rPr b="1" i="0" lang="en-US" sz="2584" u="none" cap="none" strike="noStrike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2</a:t>
              </a:r>
              <a:endParaRPr b="0" i="0" sz="25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290f9ce8fd9_3_72"/>
            <p:cNvSpPr/>
            <p:nvPr/>
          </p:nvSpPr>
          <p:spPr>
            <a:xfrm>
              <a:off x="1017125" y="3498536"/>
              <a:ext cx="6911400" cy="15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498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153"/>
                <a:buFont typeface="Inconsolata"/>
                <a:buNone/>
              </a:pPr>
              <a:r>
                <a:rPr b="1" lang="en-US" sz="2153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¿Hasta qué punto deberíamos permitir que la IA tome decisiones autónomas en ciberseguridad?</a:t>
              </a:r>
              <a:endParaRPr b="0" i="0" sz="21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g290f9ce8fd9_3_72"/>
          <p:cNvSpPr/>
          <p:nvPr/>
        </p:nvSpPr>
        <p:spPr>
          <a:xfrm>
            <a:off x="306322" y="6102106"/>
            <a:ext cx="492000" cy="492000"/>
          </a:xfrm>
          <a:prstGeom prst="roundRect">
            <a:avLst>
              <a:gd fmla="val 13336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290f9ce8fd9_3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125" y="0"/>
            <a:ext cx="642827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90f9ce8fd9_3_72"/>
          <p:cNvSpPr/>
          <p:nvPr/>
        </p:nvSpPr>
        <p:spPr>
          <a:xfrm>
            <a:off x="468485" y="6143038"/>
            <a:ext cx="167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584"/>
              <a:buFont typeface="Inconsolata"/>
              <a:buNone/>
            </a:pPr>
            <a:r>
              <a:rPr b="1" i="0" lang="en-US" sz="258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5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290f9ce8fd9_3_72"/>
          <p:cNvSpPr/>
          <p:nvPr/>
        </p:nvSpPr>
        <p:spPr>
          <a:xfrm>
            <a:off x="1017125" y="6177234"/>
            <a:ext cx="69618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53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¿Cómo se equilibra la necesidad de seguridad con los derechos individuales al usar IA?</a:t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7" name="Google Shape;527;g290f9ce8fd9_3_72"/>
          <p:cNvSpPr/>
          <p:nvPr/>
        </p:nvSpPr>
        <p:spPr>
          <a:xfrm>
            <a:off x="8894375" y="5923125"/>
            <a:ext cx="5587200" cy="1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53"/>
              <a:buFont typeface="Inconsolata"/>
              <a:buNone/>
            </a:pPr>
            <a:r>
              <a:t/>
            </a:r>
            <a:endParaRPr b="1" sz="2153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28" name="Google Shape;528;g290f9ce8fd9_3_7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7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ab2c2eea2_0_18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4ab2c2eea2_0_18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4ab2c2eea2_0_189"/>
          <p:cNvSpPr/>
          <p:nvPr/>
        </p:nvSpPr>
        <p:spPr>
          <a:xfrm>
            <a:off x="2037993" y="4028956"/>
            <a:ext cx="4443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i="0" lang="en-US" sz="437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Conclusión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24ab2c2eea2_0_189"/>
          <p:cNvSpPr/>
          <p:nvPr/>
        </p:nvSpPr>
        <p:spPr>
          <a:xfrm>
            <a:off x="2291925" y="5056575"/>
            <a:ext cx="102213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 ha transformado la ciberseguridad, ofreciendo herramientas avanzadas para combatir amenazas en tiempo real. Su habilidad para analizar grandes volúmenes de datos y detectar anomalías es inigualable. Sin embargo, su uso también presenta desafíos, incluyendo posibles explotaciones malintencionadas. A pesar de esto, con regulaciones y ética adecuadas, la IA se posiciona como un pilar esencial en la defensa cibernética del futuro.</a:t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8" name="Google Shape;538;g24ab2c2eea2_0_189"/>
          <p:cNvSpPr/>
          <p:nvPr/>
        </p:nvSpPr>
        <p:spPr>
          <a:xfrm>
            <a:off x="2037993" y="5056584"/>
            <a:ext cx="27600" cy="192150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9" name="Google Shape;539;g24ab2c2eea2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749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4ab2c2eea2_0_18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050a5a728_6_6"/>
          <p:cNvSpPr txBox="1"/>
          <p:nvPr/>
        </p:nvSpPr>
        <p:spPr>
          <a:xfrm>
            <a:off x="1241725" y="935850"/>
            <a:ext cx="104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g29050a5a728_6_6"/>
          <p:cNvPicPr preferRelativeResize="0"/>
          <p:nvPr/>
        </p:nvPicPr>
        <p:blipFill rotWithShape="1">
          <a:blip r:embed="rId3">
            <a:alphaModFix/>
          </a:blip>
          <a:srcRect b="0" l="4571" r="0" t="0"/>
          <a:stretch/>
        </p:blipFill>
        <p:spPr>
          <a:xfrm>
            <a:off x="1404200" y="0"/>
            <a:ext cx="118220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29050a5a728_6_6"/>
          <p:cNvSpPr/>
          <p:nvPr/>
        </p:nvSpPr>
        <p:spPr>
          <a:xfrm>
            <a:off x="1912600" y="679475"/>
            <a:ext cx="11313600" cy="6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9511" lvl="0" marL="4572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9"/>
              <a:buFont typeface="Inconsolata"/>
              <a:buAutoNum type="arabicPeriod"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Ataques y Ciberataques con Inteligencia Artificial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PassGan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DeepFake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Phishing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409511" lvl="0" marL="4572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9"/>
              <a:buFont typeface="Inconsolata"/>
              <a:buAutoNum type="arabicPeriod"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Ética del uso de la IA en ciberseguridad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Datos y Algoritmos Sesgados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Responsabilidad y Rendición de Cuentas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49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Privacidad del usuario</a:t>
            </a:r>
            <a:endParaRPr b="1" sz="28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49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49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4" name="Google Shape;84;g29050a5a728_6_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ab2c2eea2_0_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4ab2c2eea2_0_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4ab2c2eea2_0_67"/>
          <p:cNvSpPr/>
          <p:nvPr/>
        </p:nvSpPr>
        <p:spPr>
          <a:xfrm>
            <a:off x="6338400" y="2227625"/>
            <a:ext cx="7835400" cy="3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5249"/>
              <a:buFont typeface="Inconsolata"/>
              <a:buNone/>
            </a:pPr>
            <a:r>
              <a:rPr b="1" i="0" lang="en-US" sz="5249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Ataques y Ciberataques con Inteligencia Artificial</a:t>
            </a:r>
            <a:endParaRPr b="0" i="0" sz="5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3" name="Google Shape;93;g24ab2c2eea2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4ab2c2eea2_0_6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ab2c2eea2_0_8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4ab2c2eea2_0_8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4ab2c2eea2_0_80"/>
          <p:cNvSpPr/>
          <p:nvPr/>
        </p:nvSpPr>
        <p:spPr>
          <a:xfrm>
            <a:off x="833199" y="901779"/>
            <a:ext cx="74775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i="0" lang="en-US" sz="437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Definición de Ataques Cibernéticos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4ab2c2eea2_0_80"/>
          <p:cNvSpPr/>
          <p:nvPr/>
        </p:nvSpPr>
        <p:spPr>
          <a:xfrm>
            <a:off x="833199" y="2797373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4ab2c2eea2_0_80"/>
          <p:cNvSpPr/>
          <p:nvPr/>
        </p:nvSpPr>
        <p:spPr>
          <a:xfrm>
            <a:off x="999292" y="2839045"/>
            <a:ext cx="16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i="0" lang="en-US" sz="262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4ab2c2eea2_0_80"/>
          <p:cNvSpPr/>
          <p:nvPr/>
        </p:nvSpPr>
        <p:spPr>
          <a:xfrm>
            <a:off x="1555330" y="2873700"/>
            <a:ext cx="641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¿Qué son los ataques cibernéticos?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24ab2c2eea2_0_80"/>
          <p:cNvSpPr/>
          <p:nvPr/>
        </p:nvSpPr>
        <p:spPr>
          <a:xfrm>
            <a:off x="1555325" y="3443050"/>
            <a:ext cx="67554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Los ataques cibernéticos son acciones maliciosas realizadas por individuos o grupos con la finalidad de violar la privacidad, los datos o bienes de otros usuarios de la red. Entre los más comunes, encontramos: malware, deepfake, phishing</a:t>
            </a: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 </a:t>
            </a: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ransomware, entre otros.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4ab2c2eea2_0_80"/>
          <p:cNvSpPr/>
          <p:nvPr/>
        </p:nvSpPr>
        <p:spPr>
          <a:xfrm>
            <a:off x="833199" y="5615821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4ab2c2eea2_0_80"/>
          <p:cNvSpPr/>
          <p:nvPr/>
        </p:nvSpPr>
        <p:spPr>
          <a:xfrm>
            <a:off x="999292" y="5657493"/>
            <a:ext cx="16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i="0" lang="en-US" sz="262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24ab2c2eea2_0_80"/>
          <p:cNvSpPr/>
          <p:nvPr/>
        </p:nvSpPr>
        <p:spPr>
          <a:xfrm>
            <a:off x="1555329" y="5692150"/>
            <a:ext cx="65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¿Qué es la inteligencia artificial?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24ab2c2eea2_0_80"/>
          <p:cNvSpPr/>
          <p:nvPr/>
        </p:nvSpPr>
        <p:spPr>
          <a:xfrm>
            <a:off x="1555313" y="6261497"/>
            <a:ext cx="67554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b="0" i="0" lang="en-US" sz="175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inteligencia artificial es la capacidad de una máquina o software para imitar la inteligencia humana, lo que permite el desarrollo de sistemas autónomos más sofisticados y eficientes.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1" name="Google Shape;111;g24ab2c2eea2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4ab2c2eea2_0_8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ab2c2eea2_0_9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4ab2c2eea2_0_9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4ab2c2eea2_0_97"/>
          <p:cNvSpPr/>
          <p:nvPr/>
        </p:nvSpPr>
        <p:spPr>
          <a:xfrm>
            <a:off x="2381525" y="551850"/>
            <a:ext cx="100359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7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3950"/>
              <a:buFont typeface="Inconsolata"/>
              <a:buNone/>
            </a:pPr>
            <a:r>
              <a:rPr b="1" i="0" lang="en-US" sz="3950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La influencia de la Inteligencia Artificial en los Ataques Cibernéticos</a:t>
            </a:r>
            <a:endParaRPr b="0" i="0" sz="3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g24ab2c2eea2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9843" y="2834045"/>
            <a:ext cx="2976324" cy="18393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4ab2c2eea2_0_97"/>
          <p:cNvSpPr/>
          <p:nvPr/>
        </p:nvSpPr>
        <p:spPr>
          <a:xfrm>
            <a:off x="2549843" y="4924187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i="0" lang="en-US" sz="1975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Automatización de ataques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4ab2c2eea2_0_97"/>
          <p:cNvSpPr/>
          <p:nvPr/>
        </p:nvSpPr>
        <p:spPr>
          <a:xfrm>
            <a:off x="2549843" y="5751790"/>
            <a:ext cx="2976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80"/>
              <a:buFont typeface="Fira Sans"/>
              <a:buNone/>
            </a:pPr>
            <a:r>
              <a:rPr b="0" i="0" lang="en-US" sz="158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inteligencia artificial permite la automatización de los ataques cibernéticos, lo que aumenta su velocidad y eficiencia.</a:t>
            </a:r>
            <a:endParaRPr b="0" i="0" sz="15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g24ab2c2eea2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7038" y="2834045"/>
            <a:ext cx="2976324" cy="18393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4ab2c2eea2_0_97"/>
          <p:cNvSpPr/>
          <p:nvPr/>
        </p:nvSpPr>
        <p:spPr>
          <a:xfrm>
            <a:off x="5827038" y="4924187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i="0" lang="en-US" sz="1975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Más sofisticación en ataques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4ab2c2eea2_0_97"/>
          <p:cNvSpPr/>
          <p:nvPr/>
        </p:nvSpPr>
        <p:spPr>
          <a:xfrm>
            <a:off x="5827038" y="5751790"/>
            <a:ext cx="29763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80"/>
              <a:buFont typeface="Fira Sans"/>
              <a:buNone/>
            </a:pPr>
            <a:r>
              <a:rPr b="0" i="0" lang="en-US" sz="158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Los ataques cibernéticos impulsados por inteligencia artificial son más sofisticados y difíciles de detectar, lo que los hace más peligrosos para la seguridad informática.</a:t>
            </a:r>
            <a:endParaRPr b="0" i="0" sz="15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g24ab2c2eea2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04233" y="2834045"/>
            <a:ext cx="2976324" cy="183939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4ab2c2eea2_0_97"/>
          <p:cNvSpPr/>
          <p:nvPr/>
        </p:nvSpPr>
        <p:spPr>
          <a:xfrm>
            <a:off x="9104233" y="4924187"/>
            <a:ext cx="2976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2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1975"/>
              <a:buFont typeface="Inconsolata"/>
              <a:buNone/>
            </a:pPr>
            <a:r>
              <a:rPr b="1" i="0" lang="en-US" sz="1975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Mayor capacidad para procesar datos</a:t>
            </a:r>
            <a:endParaRPr b="0" i="0" sz="19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4ab2c2eea2_0_97"/>
          <p:cNvSpPr/>
          <p:nvPr/>
        </p:nvSpPr>
        <p:spPr>
          <a:xfrm>
            <a:off x="9104224" y="5751800"/>
            <a:ext cx="33132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80"/>
              <a:buFont typeface="Fira Sans"/>
              <a:buNone/>
            </a:pPr>
            <a:r>
              <a:rPr b="0" i="0" lang="en-US" sz="1580" u="none" cap="none" strike="noStrik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inteligencia artificial puede procesar grandes cantidades de información, lo que le permite identificar vulnerabilidades en los sistemas y realizar ataques más precisos.</a:t>
            </a:r>
            <a:endParaRPr b="0" i="0" sz="15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4ab2c2eea2_0_9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8ebd9e91c_0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88ebd9e91c_0_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88ebd9e91c_0_46"/>
          <p:cNvSpPr/>
          <p:nvPr/>
        </p:nvSpPr>
        <p:spPr>
          <a:xfrm>
            <a:off x="2038000" y="740700"/>
            <a:ext cx="120255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Probaremos los siguientes </a:t>
            </a:r>
            <a:r>
              <a:rPr b="1" i="0" lang="en-US" sz="437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Ataques Cibernéticos con Inteligencia Artificial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88ebd9e91c_0_46"/>
          <p:cNvSpPr/>
          <p:nvPr/>
        </p:nvSpPr>
        <p:spPr>
          <a:xfrm>
            <a:off x="7301389" y="2573774"/>
            <a:ext cx="27600" cy="491520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88ebd9e91c_0_46"/>
          <p:cNvSpPr/>
          <p:nvPr/>
        </p:nvSpPr>
        <p:spPr>
          <a:xfrm>
            <a:off x="7565172" y="2983409"/>
            <a:ext cx="777600" cy="2760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88ebd9e91c_0_46"/>
          <p:cNvSpPr/>
          <p:nvPr/>
        </p:nvSpPr>
        <p:spPr>
          <a:xfrm>
            <a:off x="7065228" y="2747367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88ebd9e91c_0_46"/>
          <p:cNvSpPr/>
          <p:nvPr/>
        </p:nvSpPr>
        <p:spPr>
          <a:xfrm>
            <a:off x="7231320" y="2789039"/>
            <a:ext cx="16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i="0" lang="en-US" sz="262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88ebd9e91c_0_46"/>
          <p:cNvSpPr/>
          <p:nvPr/>
        </p:nvSpPr>
        <p:spPr>
          <a:xfrm>
            <a:off x="8537258" y="2795945"/>
            <a:ext cx="2221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Deep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Fake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88ebd9e91c_0_46"/>
          <p:cNvSpPr/>
          <p:nvPr/>
        </p:nvSpPr>
        <p:spPr>
          <a:xfrm>
            <a:off x="8537250" y="3365299"/>
            <a:ext cx="40551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Mediante el uso de redes neuronales la inteligencia artificial es capaz de cambiar caras en un video de manera realista.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88ebd9e91c_0_46"/>
          <p:cNvSpPr/>
          <p:nvPr/>
        </p:nvSpPr>
        <p:spPr>
          <a:xfrm>
            <a:off x="6287631" y="4094262"/>
            <a:ext cx="777600" cy="2760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88ebd9e91c_0_46"/>
          <p:cNvSpPr/>
          <p:nvPr/>
        </p:nvSpPr>
        <p:spPr>
          <a:xfrm>
            <a:off x="7065228" y="3858220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88ebd9e91c_0_46"/>
          <p:cNvSpPr/>
          <p:nvPr/>
        </p:nvSpPr>
        <p:spPr>
          <a:xfrm>
            <a:off x="7231320" y="3899892"/>
            <a:ext cx="16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i="0" lang="en-US" sz="262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88ebd9e91c_0_46"/>
          <p:cNvSpPr/>
          <p:nvPr/>
        </p:nvSpPr>
        <p:spPr>
          <a:xfrm>
            <a:off x="3899700" y="3774750"/>
            <a:ext cx="2221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Spear Phishing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88ebd9e91c_0_46"/>
          <p:cNvSpPr/>
          <p:nvPr/>
        </p:nvSpPr>
        <p:spPr>
          <a:xfrm>
            <a:off x="1190625" y="4532675"/>
            <a:ext cx="58746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Ciberataque cuyo objetivo es extraer información confidencial de la víctima mediante el engaño a través de comunicaciones aparentemente legítimas, pero con un enfoque dirigido y personalizado hacia individuos o entidades específicas, utilizando información detallada sobre la víctima.</a:t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" name="Google Shape;150;g288ebd9e91c_0_46"/>
          <p:cNvSpPr/>
          <p:nvPr/>
        </p:nvSpPr>
        <p:spPr>
          <a:xfrm>
            <a:off x="7565172" y="5640884"/>
            <a:ext cx="777600" cy="27600"/>
          </a:xfrm>
          <a:prstGeom prst="rect">
            <a:avLst/>
          </a:prstGeom>
          <a:solidFill>
            <a:srgbClr val="FF66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88ebd9e91c_0_46"/>
          <p:cNvSpPr/>
          <p:nvPr/>
        </p:nvSpPr>
        <p:spPr>
          <a:xfrm>
            <a:off x="7065228" y="5404842"/>
            <a:ext cx="499800" cy="4998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88ebd9e91c_0_46"/>
          <p:cNvSpPr/>
          <p:nvPr/>
        </p:nvSpPr>
        <p:spPr>
          <a:xfrm>
            <a:off x="7231320" y="5446514"/>
            <a:ext cx="16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i="0" lang="en-US" sz="2624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88ebd9e91c_0_46"/>
          <p:cNvSpPr/>
          <p:nvPr/>
        </p:nvSpPr>
        <p:spPr>
          <a:xfrm>
            <a:off x="8537150" y="5231315"/>
            <a:ext cx="28803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Descifrado de contraseñas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88ebd9e91c_0_46"/>
          <p:cNvSpPr/>
          <p:nvPr/>
        </p:nvSpPr>
        <p:spPr>
          <a:xfrm>
            <a:off x="8537250" y="6022774"/>
            <a:ext cx="40551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 IA PassGAN, se basa en una red GAN, Red Generativa Adversarial. Además, tiene acceso a la red. Por tanto, a contraseñas filtradas.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288ebd9e91c_0_4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0f9ce8fd9_1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90f9ce8fd9_1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90f9ce8fd9_1_0"/>
          <p:cNvSpPr/>
          <p:nvPr/>
        </p:nvSpPr>
        <p:spPr>
          <a:xfrm>
            <a:off x="298125" y="6273550"/>
            <a:ext cx="2170500" cy="1064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Muestra real</a:t>
            </a:r>
            <a:endParaRPr b="1" sz="21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64" name="Google Shape;164;g290f9ce8fd9_1_0"/>
          <p:cNvCxnSpPr>
            <a:stCxn id="165" idx="1"/>
            <a:endCxn id="166" idx="3"/>
          </p:cNvCxnSpPr>
          <p:nvPr/>
        </p:nvCxnSpPr>
        <p:spPr>
          <a:xfrm flipH="1">
            <a:off x="2298075" y="4049150"/>
            <a:ext cx="9399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triangle"/>
            <a:tailEnd len="sm" w="sm" type="none"/>
          </a:ln>
        </p:spPr>
      </p:cxnSp>
      <p:sp>
        <p:nvSpPr>
          <p:cNvPr id="165" name="Google Shape;165;g290f9ce8fd9_1_0"/>
          <p:cNvSpPr/>
          <p:nvPr/>
        </p:nvSpPr>
        <p:spPr>
          <a:xfrm>
            <a:off x="3237975" y="3506150"/>
            <a:ext cx="2079900" cy="10860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Muestra del generador</a:t>
            </a:r>
            <a:endParaRPr b="1" sz="21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7" name="Google Shape;167;g290f9ce8fd9_1_0"/>
          <p:cNvSpPr/>
          <p:nvPr/>
        </p:nvSpPr>
        <p:spPr>
          <a:xfrm>
            <a:off x="3192975" y="5135138"/>
            <a:ext cx="2170500" cy="1064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Red Neuronal </a:t>
            </a:r>
            <a:endParaRPr b="1" sz="21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Discriminador</a:t>
            </a:r>
            <a:endParaRPr b="1" sz="2100" u="sng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6" name="Google Shape;166;g290f9ce8fd9_1_0"/>
          <p:cNvSpPr/>
          <p:nvPr/>
        </p:nvSpPr>
        <p:spPr>
          <a:xfrm>
            <a:off x="218200" y="3517100"/>
            <a:ext cx="2079900" cy="1064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Red Neuronal</a:t>
            </a:r>
            <a:endParaRPr b="1" sz="21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Generador</a:t>
            </a:r>
            <a:endParaRPr b="1" sz="2100" u="sng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68" name="Google Shape;168;g290f9ce8fd9_1_0"/>
          <p:cNvCxnSpPr>
            <a:stCxn id="165" idx="2"/>
            <a:endCxn id="167" idx="0"/>
          </p:cNvCxnSpPr>
          <p:nvPr/>
        </p:nvCxnSpPr>
        <p:spPr>
          <a:xfrm flipH="1" rot="-5400000">
            <a:off x="4006725" y="4863350"/>
            <a:ext cx="5430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169" name="Google Shape;169;g290f9ce8fd9_1_0"/>
          <p:cNvCxnSpPr>
            <a:stCxn id="163" idx="3"/>
            <a:endCxn id="167" idx="2"/>
          </p:cNvCxnSpPr>
          <p:nvPr/>
        </p:nvCxnSpPr>
        <p:spPr>
          <a:xfrm flipH="1" rot="10800000">
            <a:off x="2468625" y="6199300"/>
            <a:ext cx="1809600" cy="606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70" name="Google Shape;170;g290f9ce8fd9_1_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290f9ce8fd9_1_0"/>
          <p:cNvSpPr/>
          <p:nvPr/>
        </p:nvSpPr>
        <p:spPr>
          <a:xfrm>
            <a:off x="1462351" y="436050"/>
            <a:ext cx="117057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Generative Adversarial Network</a:t>
            </a:r>
            <a:endParaRPr b="1" sz="4374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ctr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GAN</a:t>
            </a:r>
            <a:endParaRPr b="0" i="0" sz="4374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g290f9ce8fd9_1_0"/>
          <p:cNvGrpSpPr/>
          <p:nvPr/>
        </p:nvGrpSpPr>
        <p:grpSpPr>
          <a:xfrm>
            <a:off x="298132" y="2548561"/>
            <a:ext cx="6108145" cy="1063996"/>
            <a:chOff x="7607732" y="3612561"/>
            <a:chExt cx="6108145" cy="1063996"/>
          </a:xfrm>
        </p:grpSpPr>
        <p:sp>
          <p:nvSpPr>
            <p:cNvPr id="173" name="Google Shape;173;g290f9ce8fd9_1_0"/>
            <p:cNvSpPr txBox="1"/>
            <p:nvPr/>
          </p:nvSpPr>
          <p:spPr>
            <a:xfrm>
              <a:off x="7607775" y="4276357"/>
              <a:ext cx="608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g290f9ce8fd9_1_0"/>
            <p:cNvSpPr/>
            <p:nvPr/>
          </p:nvSpPr>
          <p:spPr>
            <a:xfrm>
              <a:off x="8331177" y="3678108"/>
              <a:ext cx="5384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75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Estructura de una GAN</a:t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1975"/>
                <a:buFont typeface="Inconsolata"/>
                <a:buNone/>
              </a:pPr>
              <a:r>
                <a:t/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grpSp>
          <p:nvGrpSpPr>
            <p:cNvPr id="175" name="Google Shape;175;g290f9ce8fd9_1_0"/>
            <p:cNvGrpSpPr/>
            <p:nvPr/>
          </p:nvGrpSpPr>
          <p:grpSpPr>
            <a:xfrm>
              <a:off x="7607732" y="3612561"/>
              <a:ext cx="723411" cy="626999"/>
              <a:chOff x="-1143226" y="4428309"/>
              <a:chExt cx="499800" cy="499800"/>
            </a:xfrm>
          </p:grpSpPr>
          <p:sp>
            <p:nvSpPr>
              <p:cNvPr id="176" name="Google Shape;176;g290f9ce8fd9_1_0"/>
              <p:cNvSpPr/>
              <p:nvPr/>
            </p:nvSpPr>
            <p:spPr>
              <a:xfrm>
                <a:off x="-1143226" y="4428309"/>
                <a:ext cx="499800" cy="499800"/>
              </a:xfrm>
              <a:prstGeom prst="roundRect">
                <a:avLst>
                  <a:gd fmla="val 13333" name="adj"/>
                </a:avLst>
              </a:prstGeom>
              <a:solidFill>
                <a:srgbClr val="3121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90f9ce8fd9_1_0"/>
              <p:cNvSpPr/>
              <p:nvPr/>
            </p:nvSpPr>
            <p:spPr>
              <a:xfrm>
                <a:off x="-924537" y="4469993"/>
                <a:ext cx="167700" cy="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503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726D"/>
                  </a:buClr>
                  <a:buSzPts val="2624"/>
                  <a:buFont typeface="Inconsolata"/>
                  <a:buNone/>
                </a:pPr>
                <a:r>
                  <a:rPr b="1" i="0" lang="en-US" sz="2624" u="none" cap="none" strike="noStrike">
                    <a:solidFill>
                      <a:srgbClr val="FF726D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1</a:t>
                </a:r>
                <a:endParaRPr b="0" i="0" sz="262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8" name="Google Shape;178;g290f9ce8fd9_1_0"/>
          <p:cNvGrpSpPr/>
          <p:nvPr/>
        </p:nvGrpSpPr>
        <p:grpSpPr>
          <a:xfrm>
            <a:off x="298132" y="2548561"/>
            <a:ext cx="6108145" cy="1063996"/>
            <a:chOff x="7607732" y="3612561"/>
            <a:chExt cx="6108145" cy="1063996"/>
          </a:xfrm>
        </p:grpSpPr>
        <p:sp>
          <p:nvSpPr>
            <p:cNvPr id="179" name="Google Shape;179;g290f9ce8fd9_1_0"/>
            <p:cNvSpPr txBox="1"/>
            <p:nvPr/>
          </p:nvSpPr>
          <p:spPr>
            <a:xfrm>
              <a:off x="7607775" y="4276357"/>
              <a:ext cx="608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290f9ce8fd9_1_0"/>
            <p:cNvSpPr/>
            <p:nvPr/>
          </p:nvSpPr>
          <p:spPr>
            <a:xfrm>
              <a:off x="8331177" y="3678108"/>
              <a:ext cx="5384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75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Estructura de una GAN</a:t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1975"/>
                <a:buFont typeface="Inconsolata"/>
                <a:buNone/>
              </a:pPr>
              <a:r>
                <a:t/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grpSp>
          <p:nvGrpSpPr>
            <p:cNvPr id="181" name="Google Shape;181;g290f9ce8fd9_1_0"/>
            <p:cNvGrpSpPr/>
            <p:nvPr/>
          </p:nvGrpSpPr>
          <p:grpSpPr>
            <a:xfrm>
              <a:off x="7607732" y="3612561"/>
              <a:ext cx="723411" cy="626999"/>
              <a:chOff x="-1143226" y="4428309"/>
              <a:chExt cx="499800" cy="499800"/>
            </a:xfrm>
          </p:grpSpPr>
          <p:sp>
            <p:nvSpPr>
              <p:cNvPr id="182" name="Google Shape;182;g290f9ce8fd9_1_0"/>
              <p:cNvSpPr/>
              <p:nvPr/>
            </p:nvSpPr>
            <p:spPr>
              <a:xfrm>
                <a:off x="-1143226" y="4428309"/>
                <a:ext cx="499800" cy="499800"/>
              </a:xfrm>
              <a:prstGeom prst="roundRect">
                <a:avLst>
                  <a:gd fmla="val 13333" name="adj"/>
                </a:avLst>
              </a:prstGeom>
              <a:solidFill>
                <a:srgbClr val="3121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290f9ce8fd9_1_0"/>
              <p:cNvSpPr/>
              <p:nvPr/>
            </p:nvSpPr>
            <p:spPr>
              <a:xfrm>
                <a:off x="-924537" y="4469993"/>
                <a:ext cx="167700" cy="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503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726D"/>
                  </a:buClr>
                  <a:buSzPts val="2624"/>
                  <a:buFont typeface="Inconsolata"/>
                  <a:buNone/>
                </a:pPr>
                <a:r>
                  <a:rPr b="1" i="0" lang="en-US" sz="2624" u="none" cap="none" strike="noStrike">
                    <a:solidFill>
                      <a:srgbClr val="FF726D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1</a:t>
                </a:r>
                <a:endParaRPr b="0" i="0" sz="262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4" name="Google Shape;184;g290f9ce8fd9_1_0"/>
          <p:cNvSpPr/>
          <p:nvPr/>
        </p:nvSpPr>
        <p:spPr>
          <a:xfrm>
            <a:off x="6406282" y="2548561"/>
            <a:ext cx="723300" cy="627000"/>
          </a:xfrm>
          <a:prstGeom prst="roundRect">
            <a:avLst>
              <a:gd fmla="val 13333" name="adj"/>
            </a:avLst>
          </a:prstGeom>
          <a:solidFill>
            <a:srgbClr val="312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624"/>
              <a:buFont typeface="Inconsolata"/>
              <a:buNone/>
            </a:pPr>
            <a:r>
              <a:rPr b="1" lang="en-US" sz="262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/>
          </a:p>
        </p:txBody>
      </p:sp>
      <p:grpSp>
        <p:nvGrpSpPr>
          <p:cNvPr id="185" name="Google Shape;185;g290f9ce8fd9_1_0"/>
          <p:cNvGrpSpPr/>
          <p:nvPr/>
        </p:nvGrpSpPr>
        <p:grpSpPr>
          <a:xfrm>
            <a:off x="6243469" y="2626886"/>
            <a:ext cx="8070694" cy="4671353"/>
            <a:chOff x="7496435" y="3664854"/>
            <a:chExt cx="6787800" cy="3123397"/>
          </a:xfrm>
        </p:grpSpPr>
        <p:sp>
          <p:nvSpPr>
            <p:cNvPr id="186" name="Google Shape;186;g290f9ce8fd9_1_0"/>
            <p:cNvSpPr/>
            <p:nvPr/>
          </p:nvSpPr>
          <p:spPr>
            <a:xfrm>
              <a:off x="7848063" y="3664854"/>
              <a:ext cx="242729" cy="522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5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2624"/>
                <a:buFont typeface="Inconsolata"/>
                <a:buNone/>
              </a:pPr>
              <a:r>
                <a:t/>
              </a:r>
              <a:endParaRPr b="0" i="0" sz="262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290f9ce8fd9_1_0"/>
            <p:cNvSpPr txBox="1"/>
            <p:nvPr/>
          </p:nvSpPr>
          <p:spPr>
            <a:xfrm>
              <a:off x="7496435" y="4276351"/>
              <a:ext cx="6787800" cy="25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Generador vs. Discriminador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El Generador → genera algo más real posible. 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Discriminador → ¿generador o real?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Entrenamiento inicial → Sencilla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Iteraciones de Entrenamiento (Bucle)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1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lphaL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GENERADOR → Generación de cosas: imagenes, vídeos, textos, …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1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lphaL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DISCRIMINADOR → Puntuación probabilística de autenticidad + Cálculo pérdida.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1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lphaL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Mejora del Generador y Discriminador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Competencia Adversarial → Búsqueda de la mejora constante.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Equilibrio y Convergencia</a:t>
              </a:r>
              <a:endParaRPr/>
            </a:p>
          </p:txBody>
        </p:sp>
        <p:sp>
          <p:nvSpPr>
            <p:cNvPr id="188" name="Google Shape;188;g290f9ce8fd9_1_0"/>
            <p:cNvSpPr/>
            <p:nvPr/>
          </p:nvSpPr>
          <p:spPr>
            <a:xfrm>
              <a:off x="8331177" y="3678108"/>
              <a:ext cx="5384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75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Funcionamiento de GAN</a:t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1975"/>
                <a:buFont typeface="Inconsolata"/>
                <a:buNone/>
              </a:pPr>
              <a:r>
                <a:t/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8ebd9e91c_3_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88ebd9e91c_3_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88ebd9e91c_3_47"/>
          <p:cNvSpPr/>
          <p:nvPr/>
        </p:nvSpPr>
        <p:spPr>
          <a:xfrm>
            <a:off x="833201" y="359400"/>
            <a:ext cx="117057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4374"/>
              <a:buFont typeface="Inconsolata"/>
              <a:buNone/>
            </a:pPr>
            <a:r>
              <a:rPr b="1" lang="en-US" sz="4374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Descifrado de contraseñas - </a:t>
            </a:r>
            <a:r>
              <a:rPr b="1" lang="en-US" sz="4374" u="sng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PassGAN</a:t>
            </a:r>
            <a:endParaRPr b="0" i="0" sz="4374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88ebd9e91c_3_47"/>
          <p:cNvSpPr/>
          <p:nvPr/>
        </p:nvSpPr>
        <p:spPr>
          <a:xfrm>
            <a:off x="529105" y="1925375"/>
            <a:ext cx="6418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En que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consiste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288ebd9e91c_3_47"/>
          <p:cNvSpPr/>
          <p:nvPr/>
        </p:nvSpPr>
        <p:spPr>
          <a:xfrm>
            <a:off x="3338300" y="1259850"/>
            <a:ext cx="74424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507"/>
              <a:buFont typeface="Fira Sans"/>
              <a:buNone/>
            </a:pPr>
            <a:r>
              <a:rPr lang="en-US"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PassGAN es un modelo generativo de adversarial (GAN) que emplea técnicas de aprendizaje automático para crear contraseñas potenciales a partir de un conjunto de datos de contraseñas reales. Este enfoque se basa en redes neuronales que se entrenan para aprender patrones y estructuras de contraseñas, generando así contraseñas más seguras y difíciles de descifrar.</a:t>
            </a:r>
            <a:endParaRPr sz="150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t/>
            </a: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9" name="Google Shape;199;g288ebd9e91c_3_47"/>
          <p:cNvSpPr/>
          <p:nvPr/>
        </p:nvSpPr>
        <p:spPr>
          <a:xfrm>
            <a:off x="582354" y="3158538"/>
            <a:ext cx="65097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726D"/>
              </a:buClr>
              <a:buSzPts val="2187"/>
              <a:buFont typeface="Inconsolata"/>
              <a:buNone/>
            </a:pP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187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Cómo funciona PassGAN</a:t>
            </a:r>
            <a:r>
              <a:rPr b="1" i="0" lang="en-US" sz="2187" u="none" cap="none" strike="noStrike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?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88ebd9e91c_3_47"/>
          <p:cNvSpPr txBox="1"/>
          <p:nvPr/>
        </p:nvSpPr>
        <p:spPr>
          <a:xfrm>
            <a:off x="172900" y="4407850"/>
            <a:ext cx="4405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7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1" name="Google Shape;201;g288ebd9e91c_3_47"/>
          <p:cNvGrpSpPr/>
          <p:nvPr/>
        </p:nvGrpSpPr>
        <p:grpSpPr>
          <a:xfrm>
            <a:off x="6076039" y="3505702"/>
            <a:ext cx="8238353" cy="4436415"/>
            <a:chOff x="7496435" y="3612561"/>
            <a:chExt cx="6787800" cy="4331590"/>
          </a:xfrm>
        </p:grpSpPr>
        <p:grpSp>
          <p:nvGrpSpPr>
            <p:cNvPr id="202" name="Google Shape;202;g288ebd9e91c_3_47"/>
            <p:cNvGrpSpPr/>
            <p:nvPr/>
          </p:nvGrpSpPr>
          <p:grpSpPr>
            <a:xfrm>
              <a:off x="7607732" y="3612561"/>
              <a:ext cx="723411" cy="626999"/>
              <a:chOff x="-1143226" y="4428309"/>
              <a:chExt cx="499800" cy="499800"/>
            </a:xfrm>
          </p:grpSpPr>
          <p:sp>
            <p:nvSpPr>
              <p:cNvPr id="203" name="Google Shape;203;g288ebd9e91c_3_47"/>
              <p:cNvSpPr/>
              <p:nvPr/>
            </p:nvSpPr>
            <p:spPr>
              <a:xfrm>
                <a:off x="-1143226" y="4428309"/>
                <a:ext cx="499800" cy="499800"/>
              </a:xfrm>
              <a:prstGeom prst="roundRect">
                <a:avLst>
                  <a:gd fmla="val 13333" name="adj"/>
                </a:avLst>
              </a:prstGeom>
              <a:solidFill>
                <a:srgbClr val="3121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g288ebd9e91c_3_47"/>
              <p:cNvSpPr/>
              <p:nvPr/>
            </p:nvSpPr>
            <p:spPr>
              <a:xfrm>
                <a:off x="-977183" y="4469993"/>
                <a:ext cx="167700" cy="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503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726D"/>
                  </a:buClr>
                  <a:buSzPts val="2624"/>
                  <a:buFont typeface="Inconsolata"/>
                  <a:buNone/>
                </a:pPr>
                <a:r>
                  <a:rPr b="1" i="0" lang="en-US" sz="2624" u="none" cap="none" strike="noStrike">
                    <a:solidFill>
                      <a:srgbClr val="FF726D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2</a:t>
                </a:r>
                <a:endParaRPr b="0" i="0" sz="262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g288ebd9e91c_3_47"/>
            <p:cNvSpPr txBox="1"/>
            <p:nvPr/>
          </p:nvSpPr>
          <p:spPr>
            <a:xfrm>
              <a:off x="7496435" y="4276351"/>
              <a:ext cx="6787800" cy="36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IWGAN - Improved </a:t>
              </a: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training</a:t>
              </a: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 Wasserstein GANs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Mejora en cálculo y utilización de la </a:t>
              </a:r>
              <a:r>
                <a:rPr b="1"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distancia de Wasserstein (WGAN)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1" marL="22860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Diferencia entre 2 distribuciones de probabilidad (G y D)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Optimizador ADAM -  ADAptative Moment estimation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Actualización dinámica de parámetros (G y D) y ajuste de pesos en la GAN.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4572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AutoNum type="arabicPeriod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HiperParámetros</a:t>
              </a: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Número de iteraciones del Discriminador → 10 por iteración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Número de dimensiones para cada capa convolucional → 5 capas residuales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Coeficiente de penalización de gradiente (lambda) → estabilidad de la GAN (10)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24294" lvl="0" marL="91440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Clr>
                  <a:srgbClr val="DAD1E6"/>
                </a:buClr>
                <a:buSzPts val="1507"/>
                <a:buFont typeface="Fira Sans"/>
                <a:buChar char="-"/>
              </a:pPr>
              <a:r>
                <a:rPr lang="en-US" sz="1507">
                  <a:solidFill>
                    <a:srgbClr val="DAD1E6"/>
                  </a:solidFill>
                  <a:latin typeface="Fira Sans"/>
                  <a:ea typeface="Fira Sans"/>
                  <a:cs typeface="Fira Sans"/>
                  <a:sym typeface="Fira Sans"/>
                </a:rPr>
                <a:t>ADAM → T_aprendizaje (dada por Beta_1 y Beta_2)</a:t>
              </a:r>
              <a:endParaRPr sz="1507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06" name="Google Shape;206;g288ebd9e91c_3_47"/>
            <p:cNvSpPr/>
            <p:nvPr/>
          </p:nvSpPr>
          <p:spPr>
            <a:xfrm>
              <a:off x="8331135" y="3678108"/>
              <a:ext cx="5384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75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Particularidades de PassGAN</a:t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1975"/>
                <a:buFont typeface="Inconsolata"/>
                <a:buNone/>
              </a:pPr>
              <a:r>
                <a:t/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pic>
        <p:nvPicPr>
          <p:cNvPr id="207" name="Google Shape;207;g288ebd9e91c_3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0825" y="915875"/>
            <a:ext cx="3650714" cy="204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g288ebd9e91c_3_47"/>
          <p:cNvGrpSpPr/>
          <p:nvPr/>
        </p:nvGrpSpPr>
        <p:grpSpPr>
          <a:xfrm>
            <a:off x="684132" y="3612561"/>
            <a:ext cx="6108145" cy="1063996"/>
            <a:chOff x="7607732" y="3612561"/>
            <a:chExt cx="6108145" cy="1063996"/>
          </a:xfrm>
        </p:grpSpPr>
        <p:sp>
          <p:nvSpPr>
            <p:cNvPr id="209" name="Google Shape;209;g288ebd9e91c_3_47"/>
            <p:cNvSpPr txBox="1"/>
            <p:nvPr/>
          </p:nvSpPr>
          <p:spPr>
            <a:xfrm>
              <a:off x="7607775" y="4276357"/>
              <a:ext cx="608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288ebd9e91c_3_47"/>
            <p:cNvSpPr/>
            <p:nvPr/>
          </p:nvSpPr>
          <p:spPr>
            <a:xfrm>
              <a:off x="8331177" y="3678108"/>
              <a:ext cx="5384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975">
                  <a:solidFill>
                    <a:srgbClr val="FF726D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Estructura de PassGAN</a:t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  <a:p>
              <a:pPr indent="0" lvl="0" marL="0" marR="0" rtl="0" algn="l">
                <a:lnSpc>
                  <a:spcPct val="125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726D"/>
                </a:buClr>
                <a:buSzPts val="1975"/>
                <a:buFont typeface="Inconsolata"/>
                <a:buNone/>
              </a:pPr>
              <a:r>
                <a:t/>
              </a:r>
              <a:endParaRPr b="1" sz="1975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grpSp>
          <p:nvGrpSpPr>
            <p:cNvPr id="211" name="Google Shape;211;g288ebd9e91c_3_47"/>
            <p:cNvGrpSpPr/>
            <p:nvPr/>
          </p:nvGrpSpPr>
          <p:grpSpPr>
            <a:xfrm>
              <a:off x="7607732" y="3612561"/>
              <a:ext cx="723411" cy="626999"/>
              <a:chOff x="-1143226" y="4428309"/>
              <a:chExt cx="499800" cy="499800"/>
            </a:xfrm>
          </p:grpSpPr>
          <p:sp>
            <p:nvSpPr>
              <p:cNvPr id="212" name="Google Shape;212;g288ebd9e91c_3_47"/>
              <p:cNvSpPr/>
              <p:nvPr/>
            </p:nvSpPr>
            <p:spPr>
              <a:xfrm>
                <a:off x="-1143226" y="4428309"/>
                <a:ext cx="499800" cy="499800"/>
              </a:xfrm>
              <a:prstGeom prst="roundRect">
                <a:avLst>
                  <a:gd fmla="val 13333" name="adj"/>
                </a:avLst>
              </a:prstGeom>
              <a:solidFill>
                <a:srgbClr val="3121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288ebd9e91c_3_47"/>
              <p:cNvSpPr/>
              <p:nvPr/>
            </p:nvSpPr>
            <p:spPr>
              <a:xfrm>
                <a:off x="-924537" y="4469993"/>
                <a:ext cx="167700" cy="41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503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726D"/>
                  </a:buClr>
                  <a:buSzPts val="2624"/>
                  <a:buFont typeface="Inconsolata"/>
                  <a:buNone/>
                </a:pPr>
                <a:r>
                  <a:rPr b="1" i="0" lang="en-US" sz="2624" u="none" cap="none" strike="noStrike">
                    <a:solidFill>
                      <a:srgbClr val="FF726D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1</a:t>
                </a:r>
                <a:endParaRPr b="0" i="0" sz="2624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" name="Google Shape;214;g288ebd9e91c_3_47"/>
          <p:cNvSpPr/>
          <p:nvPr/>
        </p:nvSpPr>
        <p:spPr>
          <a:xfrm>
            <a:off x="2652975" y="4591200"/>
            <a:ext cx="1981800" cy="701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Contraseña generada</a:t>
            </a:r>
            <a:endParaRPr b="1" sz="19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5" name="Google Shape;215;g288ebd9e91c_3_47"/>
          <p:cNvSpPr/>
          <p:nvPr/>
        </p:nvSpPr>
        <p:spPr>
          <a:xfrm>
            <a:off x="3669250" y="5921307"/>
            <a:ext cx="2079900" cy="806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DISCRIMINADOR</a:t>
            </a:r>
            <a:endParaRPr b="1" sz="19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" name="Google Shape;216;g288ebd9e91c_3_47"/>
          <p:cNvSpPr/>
          <p:nvPr/>
        </p:nvSpPr>
        <p:spPr>
          <a:xfrm>
            <a:off x="172900" y="4591200"/>
            <a:ext cx="1817100" cy="701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GENERADOR</a:t>
            </a:r>
            <a:endParaRPr b="1" sz="19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" name="Google Shape;217;g288ebd9e91c_3_47"/>
          <p:cNvSpPr/>
          <p:nvPr/>
        </p:nvSpPr>
        <p:spPr>
          <a:xfrm>
            <a:off x="1018475" y="7128300"/>
            <a:ext cx="1817100" cy="701100"/>
          </a:xfrm>
          <a:prstGeom prst="roundRect">
            <a:avLst>
              <a:gd fmla="val 16667" name="adj"/>
            </a:avLst>
          </a:prstGeom>
          <a:solidFill>
            <a:srgbClr val="FF726D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RockYou</a:t>
            </a:r>
            <a:endParaRPr b="1" sz="19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18" name="Google Shape;218;g288ebd9e91c_3_47"/>
          <p:cNvCxnSpPr>
            <a:stCxn id="214" idx="1"/>
            <a:endCxn id="216" idx="3"/>
          </p:cNvCxnSpPr>
          <p:nvPr/>
        </p:nvCxnSpPr>
        <p:spPr>
          <a:xfrm flipH="1">
            <a:off x="1989975" y="4941750"/>
            <a:ext cx="6630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triangle"/>
            <a:tailEnd len="sm" w="sm" type="none"/>
          </a:ln>
        </p:spPr>
      </p:cxnSp>
      <p:cxnSp>
        <p:nvCxnSpPr>
          <p:cNvPr id="219" name="Google Shape;219;g288ebd9e91c_3_47"/>
          <p:cNvCxnSpPr>
            <a:stCxn id="214" idx="3"/>
            <a:endCxn id="215" idx="0"/>
          </p:cNvCxnSpPr>
          <p:nvPr/>
        </p:nvCxnSpPr>
        <p:spPr>
          <a:xfrm>
            <a:off x="4634775" y="4941750"/>
            <a:ext cx="74400" cy="9795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20" name="Google Shape;220;g288ebd9e91c_3_47"/>
          <p:cNvCxnSpPr>
            <a:stCxn id="217" idx="3"/>
            <a:endCxn id="215" idx="2"/>
          </p:cNvCxnSpPr>
          <p:nvPr/>
        </p:nvCxnSpPr>
        <p:spPr>
          <a:xfrm flipH="1" rot="10800000">
            <a:off x="2835575" y="6727350"/>
            <a:ext cx="1873500" cy="7515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21" name="Google Shape;221;g288ebd9e91c_3_47"/>
          <p:cNvSpPr txBox="1"/>
          <p:nvPr/>
        </p:nvSpPr>
        <p:spPr>
          <a:xfrm>
            <a:off x="298125" y="5460150"/>
            <a:ext cx="1170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¿</a:t>
            </a:r>
            <a:r>
              <a:rPr b="1" lang="en-US" sz="2900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REAL</a:t>
            </a:r>
            <a:endParaRPr b="1" sz="2900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  o</a:t>
            </a:r>
            <a:endParaRPr b="1" sz="2900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F726D"/>
                </a:solidFill>
                <a:latin typeface="Inconsolata"/>
                <a:ea typeface="Inconsolata"/>
                <a:cs typeface="Inconsolata"/>
                <a:sym typeface="Inconsolata"/>
              </a:rPr>
              <a:t>FAKE?</a:t>
            </a:r>
            <a:endParaRPr b="1" sz="2900">
              <a:solidFill>
                <a:srgbClr val="FF726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2" name="Google Shape;222;g288ebd9e91c_3_4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2023-09-25T11:38:00Z</dcterms:created>
  <dc:creator>PptxGenJS</dc:creator>
</cp:coreProperties>
</file>